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5321300" cy="7556500"/>
  <p:notesSz cx="6858000" cy="9144000"/>
  <p:embeddedFontLst>
    <p:embeddedFont>
      <p:font typeface="Canva Sans Bold" panose="020B0803030501040103" pitchFamily="34" charset="0"/>
      <p:regular r:id="rId14"/>
      <p:bold r:id="rId15"/>
    </p:embeddedFont>
    <p:embeddedFont>
      <p:font typeface="Codec Pro Bold" pitchFamily="2" charset="0"/>
      <p:regular r:id="rId16"/>
      <p:bold r:id="rId17"/>
    </p:embeddedFont>
    <p:embeddedFont>
      <p:font typeface="Microsoft Sans Serif" panose="020B0604020202020204" pitchFamily="34" charset="0"/>
      <p:regular r:id="rId18"/>
    </p:embeddedFont>
    <p:embeddedFont>
      <p:font typeface="Montserrat" pitchFamily="2" charset="77"/>
      <p:regular r:id="rId19"/>
      <p:bold r:id="rId20"/>
      <p:italic r:id="rId21"/>
      <p:boldItalic r:id="rId22"/>
    </p:embeddedFont>
    <p:embeddedFont>
      <p:font typeface="Montserrat Bold" pitchFamily="2" charset="77"/>
      <p:regular r:id="rId23"/>
      <p:bold r:id="rId24"/>
      <p:italic r:id="rId25"/>
      <p:boldItalic r:id="rId26"/>
    </p:embeddedFont>
    <p:embeddedFont>
      <p:font typeface="Montserrat Medium" pitchFamily="2" charset="77"/>
      <p:regular r:id="rId27"/>
      <p:italic r:id="rId28"/>
    </p:embeddedFont>
    <p:embeddedFont>
      <p:font typeface="Montserrat Semi-Bold" pitchFamily="2" charset="77"/>
      <p:regular r:id="rId29"/>
      <p:bold r:id="rId30"/>
      <p:italic r:id="rId31"/>
      <p:boldItalic r:id="rId32"/>
    </p:embeddedFont>
    <p:embeddedFont>
      <p:font typeface="Montserrat Semi-Bold Italics" pitchFamily="2" charset="77"/>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10" autoAdjust="0"/>
  </p:normalViewPr>
  <p:slideViewPr>
    <p:cSldViewPr>
      <p:cViewPr varScale="1">
        <p:scale>
          <a:sx n="105" d="100"/>
          <a:sy n="105" d="100"/>
        </p:scale>
        <p:origin x="309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viewProps" Target="viewProps.xml"/><Relationship Id="rId21" Type="http://schemas.openxmlformats.org/officeDocument/2006/relationships/font" Target="fonts/font8.fntdata"/><Relationship Id="rId34" Type="http://schemas.openxmlformats.org/officeDocument/2006/relationships/font" Target="fonts/font2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 Id="rId9"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4679" y="4315318"/>
            <a:ext cx="4874436" cy="3244682"/>
            <a:chOff x="0" y="0"/>
            <a:chExt cx="6499247" cy="4326243"/>
          </a:xfrm>
        </p:grpSpPr>
        <p:pic>
          <p:nvPicPr>
            <p:cNvPr id="3" name="Picture 3"/>
            <p:cNvPicPr>
              <a:picLocks noChangeAspect="1"/>
            </p:cNvPicPr>
            <p:nvPr/>
          </p:nvPicPr>
          <p:blipFill>
            <a:blip r:embed="rId2" cstate="print"/>
            <a:srcRect l="15496"/>
            <a:stretch>
              <a:fillRect/>
            </a:stretch>
          </p:blipFill>
          <p:spPr>
            <a:xfrm>
              <a:off x="0" y="0"/>
              <a:ext cx="6499247" cy="4326243"/>
            </a:xfrm>
            <a:prstGeom prst="rect">
              <a:avLst/>
            </a:prstGeom>
          </p:spPr>
        </p:pic>
      </p:grpSp>
      <p:sp>
        <p:nvSpPr>
          <p:cNvPr id="4" name="TextBox 4"/>
          <p:cNvSpPr txBox="1"/>
          <p:nvPr/>
        </p:nvSpPr>
        <p:spPr>
          <a:xfrm>
            <a:off x="327599" y="1090376"/>
            <a:ext cx="4298234" cy="1382366"/>
          </a:xfrm>
          <a:prstGeom prst="rect">
            <a:avLst/>
          </a:prstGeom>
        </p:spPr>
        <p:txBody>
          <a:bodyPr lIns="0" tIns="0" rIns="0" bIns="0" rtlCol="0" anchor="t">
            <a:spAutoFit/>
          </a:bodyPr>
          <a:lstStyle/>
          <a:p>
            <a:pPr marL="0" lvl="1" indent="0" algn="r" rtl="1">
              <a:lnSpc>
                <a:spcPts val="5626"/>
              </a:lnSpc>
            </a:pPr>
            <a:r>
              <a:rPr lang="ar-SA" sz="4400" b="1" i="0" u="none" spc="-140" baseline="0" dirty="0">
                <a:solidFill>
                  <a:srgbClr val="0B5184"/>
                </a:solidFill>
                <a:latin typeface="Microsoft Sans Serif" panose="020B0604020202020204" pitchFamily="34" charset="0"/>
                <a:ea typeface="Microsoft Sans Serif" panose="020B0604020202020204" pitchFamily="34" charset="0"/>
                <a:sym typeface="Montserrat Semi-Bold"/>
              </a:rPr>
              <a:t>أهم إجراءات </a:t>
            </a:r>
            <a:endParaRPr lang="en-GB" sz="4400" b="1" i="0" u="none" spc="-140" baseline="0" dirty="0">
              <a:solidFill>
                <a:srgbClr val="0B5184"/>
              </a:solidFill>
              <a:latin typeface="Microsoft Sans Serif" panose="020B0604020202020204" pitchFamily="34" charset="0"/>
              <a:ea typeface="Microsoft Sans Serif" panose="020B0604020202020204" pitchFamily="34" charset="0"/>
              <a:sym typeface="Montserrat Semi-Bold"/>
            </a:endParaRPr>
          </a:p>
          <a:p>
            <a:pPr marL="0" lvl="1" indent="0" algn="r" rtl="1">
              <a:lnSpc>
                <a:spcPts val="5626"/>
              </a:lnSpc>
            </a:pPr>
            <a:r>
              <a:rPr lang="ar-SA" sz="4400" b="1" i="0" u="none" spc="-140" baseline="0" dirty="0">
                <a:solidFill>
                  <a:srgbClr val="0B5184"/>
                </a:solidFill>
                <a:latin typeface="Microsoft Sans Serif" panose="020B0604020202020204" pitchFamily="34" charset="0"/>
                <a:ea typeface="Microsoft Sans Serif" panose="020B0604020202020204" pitchFamily="34" charset="0"/>
                <a:sym typeface="Montserrat Semi-Bold"/>
              </a:rPr>
              <a:t>الوقاية والأمان</a:t>
            </a:r>
          </a:p>
        </p:txBody>
      </p:sp>
      <p:grpSp>
        <p:nvGrpSpPr>
          <p:cNvPr id="5" name="Group 5"/>
          <p:cNvGrpSpPr/>
          <p:nvPr/>
        </p:nvGrpSpPr>
        <p:grpSpPr>
          <a:xfrm>
            <a:off x="2232663" y="4315318"/>
            <a:ext cx="5388986" cy="3244682"/>
            <a:chOff x="0" y="0"/>
            <a:chExt cx="478656" cy="288196"/>
          </a:xfrm>
        </p:grpSpPr>
        <p:sp>
          <p:nvSpPr>
            <p:cNvPr id="6" name="Freeform 6"/>
            <p:cNvSpPr/>
            <p:nvPr/>
          </p:nvSpPr>
          <p:spPr>
            <a:xfrm>
              <a:off x="0" y="0"/>
              <a:ext cx="478656" cy="288196"/>
            </a:xfrm>
            <a:custGeom>
              <a:avLst/>
              <a:gdLst/>
              <a:ahLst/>
              <a:cxnLst/>
              <a:rect l="l" t="t" r="r" b="b"/>
              <a:pathLst>
                <a:path w="478656" h="288196">
                  <a:moveTo>
                    <a:pt x="275456" y="0"/>
                  </a:moveTo>
                  <a:lnTo>
                    <a:pt x="0" y="0"/>
                  </a:lnTo>
                  <a:lnTo>
                    <a:pt x="203200" y="288196"/>
                  </a:lnTo>
                  <a:lnTo>
                    <a:pt x="478656" y="288196"/>
                  </a:lnTo>
                  <a:lnTo>
                    <a:pt x="275456" y="0"/>
                  </a:lnTo>
                  <a:close/>
                </a:path>
              </a:pathLst>
            </a:custGeom>
            <a:solidFill>
              <a:srgbClr val="87C4EA"/>
            </a:solidFill>
          </p:spPr>
          <p:txBody>
            <a:bodyPr/>
            <a:lstStyle/>
            <a:p>
              <a:endParaRPr lang="ar-SA"/>
            </a:p>
          </p:txBody>
        </p:sp>
        <p:sp>
          <p:nvSpPr>
            <p:cNvPr id="7" name="TextBox 7"/>
            <p:cNvSpPr txBox="1"/>
            <p:nvPr/>
          </p:nvSpPr>
          <p:spPr>
            <a:xfrm>
              <a:off x="101600" y="9525"/>
              <a:ext cx="275456" cy="278671"/>
            </a:xfrm>
            <a:prstGeom prst="rect">
              <a:avLst/>
            </a:prstGeom>
          </p:spPr>
          <p:txBody>
            <a:bodyPr lIns="35802" tIns="35802" rIns="35802" bIns="35802" rtlCol="0" anchor="ctr"/>
            <a:lstStyle/>
            <a:p>
              <a:pPr algn="ctr" rtl="1">
                <a:lnSpc>
                  <a:spcPts val="1142"/>
                </a:lnSpc>
              </a:pPr>
              <a:endParaRPr/>
            </a:p>
          </p:txBody>
        </p:sp>
      </p:grpSp>
      <p:grpSp>
        <p:nvGrpSpPr>
          <p:cNvPr id="8" name="Group 8"/>
          <p:cNvGrpSpPr/>
          <p:nvPr/>
        </p:nvGrpSpPr>
        <p:grpSpPr>
          <a:xfrm>
            <a:off x="2311196" y="4315318"/>
            <a:ext cx="5388986" cy="3244682"/>
            <a:chOff x="0" y="0"/>
            <a:chExt cx="478656" cy="288196"/>
          </a:xfrm>
        </p:grpSpPr>
        <p:sp>
          <p:nvSpPr>
            <p:cNvPr id="9" name="Freeform 9"/>
            <p:cNvSpPr/>
            <p:nvPr/>
          </p:nvSpPr>
          <p:spPr>
            <a:xfrm>
              <a:off x="0" y="0"/>
              <a:ext cx="478656" cy="288196"/>
            </a:xfrm>
            <a:custGeom>
              <a:avLst/>
              <a:gdLst/>
              <a:ahLst/>
              <a:cxnLst/>
              <a:rect l="l" t="t" r="r" b="b"/>
              <a:pathLst>
                <a:path w="478656" h="288196">
                  <a:moveTo>
                    <a:pt x="275456" y="0"/>
                  </a:moveTo>
                  <a:lnTo>
                    <a:pt x="0" y="0"/>
                  </a:lnTo>
                  <a:lnTo>
                    <a:pt x="203200" y="288196"/>
                  </a:lnTo>
                  <a:lnTo>
                    <a:pt x="478656" y="288196"/>
                  </a:lnTo>
                  <a:lnTo>
                    <a:pt x="275456" y="0"/>
                  </a:lnTo>
                  <a:close/>
                </a:path>
              </a:pathLst>
            </a:custGeom>
            <a:solidFill>
              <a:srgbClr val="0075A5"/>
            </a:solidFill>
          </p:spPr>
          <p:txBody>
            <a:bodyPr/>
            <a:lstStyle/>
            <a:p>
              <a:endParaRPr lang="ar-SA"/>
            </a:p>
          </p:txBody>
        </p:sp>
        <p:sp>
          <p:nvSpPr>
            <p:cNvPr id="10" name="TextBox 10"/>
            <p:cNvSpPr txBox="1"/>
            <p:nvPr/>
          </p:nvSpPr>
          <p:spPr>
            <a:xfrm>
              <a:off x="101600" y="9525"/>
              <a:ext cx="275456" cy="278671"/>
            </a:xfrm>
            <a:prstGeom prst="rect">
              <a:avLst/>
            </a:prstGeom>
          </p:spPr>
          <p:txBody>
            <a:bodyPr lIns="35802" tIns="35802" rIns="35802" bIns="35802" rtlCol="0" anchor="ctr"/>
            <a:lstStyle/>
            <a:p>
              <a:pPr algn="ctr" rtl="1">
                <a:lnSpc>
                  <a:spcPts val="1142"/>
                </a:lnSpc>
              </a:pPr>
              <a:endParaRPr/>
            </a:p>
          </p:txBody>
        </p:sp>
      </p:grpSp>
      <p:sp>
        <p:nvSpPr>
          <p:cNvPr id="11" name="Freeform 11"/>
          <p:cNvSpPr/>
          <p:nvPr/>
        </p:nvSpPr>
        <p:spPr>
          <a:xfrm>
            <a:off x="361112" y="489731"/>
            <a:ext cx="1195828" cy="295512"/>
          </a:xfrm>
          <a:custGeom>
            <a:avLst/>
            <a:gdLst/>
            <a:ahLst/>
            <a:cxnLst/>
            <a:rect l="l" t="t" r="r" b="b"/>
            <a:pathLst>
              <a:path w="1195828" h="295512">
                <a:moveTo>
                  <a:pt x="0" y="0"/>
                </a:moveTo>
                <a:lnTo>
                  <a:pt x="1195828" y="0"/>
                </a:lnTo>
                <a:lnTo>
                  <a:pt x="1195828" y="295512"/>
                </a:lnTo>
                <a:lnTo>
                  <a:pt x="0" y="295512"/>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ar-SA"/>
          </a:p>
        </p:txBody>
      </p:sp>
      <p:sp>
        <p:nvSpPr>
          <p:cNvPr id="12" name="TextBox 12"/>
          <p:cNvSpPr txBox="1"/>
          <p:nvPr/>
        </p:nvSpPr>
        <p:spPr>
          <a:xfrm>
            <a:off x="361112" y="2827717"/>
            <a:ext cx="4204966" cy="904671"/>
          </a:xfrm>
          <a:prstGeom prst="rect">
            <a:avLst/>
          </a:prstGeom>
        </p:spPr>
        <p:txBody>
          <a:bodyPr lIns="0" tIns="0" rIns="0" bIns="0" rtlCol="0" anchor="t">
            <a:spAutoFit/>
          </a:bodyPr>
          <a:lstStyle/>
          <a:p>
            <a:pPr algn="r" rtl="1">
              <a:lnSpc>
                <a:spcPts val="1820"/>
              </a:lnSpc>
            </a:pPr>
            <a:r>
              <a:rPr lang="ar-SA" sz="1300" b="1" i="0" u="none" baseline="0" dirty="0">
                <a:solidFill>
                  <a:srgbClr val="071A30"/>
                </a:solidFill>
                <a:latin typeface="Montserrat Bold"/>
                <a:ea typeface="Montserrat Bold"/>
                <a:sym typeface="Montserrat Bold"/>
              </a:rPr>
              <a:t>احمِ نفسك من مجرمي الإنترنت</a:t>
            </a:r>
          </a:p>
          <a:p>
            <a:pPr algn="r" rtl="1">
              <a:lnSpc>
                <a:spcPts val="1820"/>
              </a:lnSpc>
            </a:pPr>
            <a:endParaRPr lang="ar-SA" sz="1300" b="1" dirty="0">
              <a:solidFill>
                <a:srgbClr val="071A30"/>
              </a:solidFill>
              <a:latin typeface="Montserrat Bold"/>
              <a:ea typeface="Montserrat Bold"/>
              <a:sym typeface="Montserrat Bold"/>
            </a:endParaRPr>
          </a:p>
          <a:p>
            <a:pPr algn="r" rtl="1">
              <a:lnSpc>
                <a:spcPts val="1820"/>
              </a:lnSpc>
              <a:spcBef>
                <a:spcPct val="0"/>
              </a:spcBef>
            </a:pPr>
            <a:r>
              <a:rPr lang="ar-SA" sz="1300" b="1" i="0" u="none" baseline="0" dirty="0">
                <a:solidFill>
                  <a:srgbClr val="071A30"/>
                </a:solidFill>
                <a:latin typeface="Montserrat Medium"/>
                <a:ea typeface="Montserrat Medium"/>
                <a:sym typeface="Montserrat Medium"/>
              </a:rPr>
              <a:t>نقدم لك خطوات بسيطة بوسعك اتخاذها لتأمين نفسك ضد مخاطر انتحال الشخصية وسرقة الأموال.</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TextBox 3"/>
          <p:cNvSpPr txBox="1"/>
          <p:nvPr/>
        </p:nvSpPr>
        <p:spPr>
          <a:xfrm>
            <a:off x="532800" y="1905154"/>
            <a:ext cx="4262400" cy="3577454"/>
          </a:xfrm>
          <a:prstGeom prst="rect">
            <a:avLst/>
          </a:prstGeom>
        </p:spPr>
        <p:txBody>
          <a:bodyPr lIns="0" tIns="0" rIns="0" bIns="0" rtlCol="0" anchor="t">
            <a:spAutoFit/>
          </a:bodyPr>
          <a:lstStyle/>
          <a:p>
            <a:pPr algn="just" rtl="1">
              <a:lnSpc>
                <a:spcPts val="1399"/>
              </a:lnSpc>
            </a:pPr>
            <a:r>
              <a:rPr lang="ar-SA" sz="1100" b="1" i="0" u="none" baseline="0" dirty="0">
                <a:solidFill>
                  <a:srgbClr val="0B5184"/>
                </a:solidFill>
                <a:latin typeface="Montserrat Bold"/>
                <a:ea typeface="Montserrat Bold"/>
                <a:sym typeface="Montserrat Bold"/>
              </a:rPr>
              <a:t>ما هو تقرير الائتمان؟</a:t>
            </a:r>
          </a:p>
          <a:p>
            <a:pPr algn="just" rtl="1">
              <a:lnSpc>
                <a:spcPts val="1399"/>
              </a:lnSpc>
            </a:pPr>
            <a:endParaRPr lang="ar-SA" sz="1100" b="1" dirty="0">
              <a:solidFill>
                <a:srgbClr val="0B5184"/>
              </a:solidFill>
              <a:latin typeface="Montserrat Bold"/>
              <a:ea typeface="Montserrat Bold"/>
              <a:sym typeface="Montserrat Bold"/>
            </a:endParaRPr>
          </a:p>
          <a:p>
            <a:pPr algn="just" rtl="1">
              <a:lnSpc>
                <a:spcPts val="1399"/>
              </a:lnSpc>
            </a:pPr>
            <a:r>
              <a:rPr lang="ar-SA" sz="1100" b="1" i="0" u="none" baseline="0" dirty="0">
                <a:solidFill>
                  <a:srgbClr val="0B5184"/>
                </a:solidFill>
                <a:latin typeface="Montserrat Medium"/>
                <a:ea typeface="Montserrat Medium"/>
                <a:sym typeface="Montserrat Medium"/>
              </a:rPr>
              <a:t>تقرير الأمان </a:t>
            </a:r>
            <a:r>
              <a:rPr lang="ar-EG" sz="1100" b="1" i="0" u="none" baseline="0" dirty="0">
                <a:solidFill>
                  <a:srgbClr val="0B5184"/>
                </a:solidFill>
                <a:latin typeface="Montserrat Medium"/>
                <a:ea typeface="Montserrat Medium"/>
                <a:sym typeface="Montserrat Medium"/>
              </a:rPr>
              <a:t>هو تقرير</a:t>
            </a:r>
            <a:r>
              <a:rPr lang="ar-SA" sz="1100" b="1" i="0" u="none" baseline="0" dirty="0">
                <a:solidFill>
                  <a:srgbClr val="0B5184"/>
                </a:solidFill>
                <a:latin typeface="Montserrat Medium"/>
                <a:ea typeface="Montserrat Medium"/>
                <a:sym typeface="Montserrat Medium"/>
              </a:rPr>
              <a:t> يعرض موجزًا لتاريخك الائتماني</a:t>
            </a:r>
            <a:r>
              <a:rPr lang="ar-EG" sz="1100" b="1" i="0" u="none" baseline="0" dirty="0">
                <a:solidFill>
                  <a:srgbClr val="0B5184"/>
                </a:solidFill>
                <a:latin typeface="Montserrat Medium"/>
                <a:ea typeface="Montserrat Medium"/>
                <a:sym typeface="Montserrat Medium"/>
              </a:rPr>
              <a:t>؛ حيث</a:t>
            </a:r>
            <a:r>
              <a:rPr lang="ar-SA" sz="1100" b="1" i="0" u="none" baseline="0" dirty="0">
                <a:solidFill>
                  <a:srgbClr val="0B5184"/>
                </a:solidFill>
                <a:latin typeface="Montserrat Medium"/>
                <a:ea typeface="Montserrat Medium"/>
                <a:sym typeface="Montserrat Medium"/>
              </a:rPr>
              <a:t> يعرض لك:</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الائتمان الذي تقدّمت بطلبه</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الائتمان الذي حصلت عليه</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تاريخ مدفوعاتك (بما في ذلك الفائتة أو المتأخرة)</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الانتهاكات الافتراضية أو الخطيرة التي تعرض لها ائتمانك</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إعلانات الإفلاس وأحكام المحكمة (في حالة وقوع ذلك)</a:t>
            </a:r>
          </a:p>
          <a:p>
            <a:pPr algn="just" rtl="1">
              <a:lnSpc>
                <a:spcPts val="1399"/>
              </a:lnSpc>
            </a:pPr>
            <a:endParaRPr lang="ar-SA" sz="1100" b="1" dirty="0">
              <a:solidFill>
                <a:srgbClr val="0B5184"/>
              </a:solidFill>
              <a:latin typeface="Montserrat Medium"/>
              <a:ea typeface="Montserrat Medium"/>
              <a:sym typeface="Montserrat Medium"/>
            </a:endParaRPr>
          </a:p>
          <a:p>
            <a:pPr algn="just" rtl="1">
              <a:lnSpc>
                <a:spcPts val="1399"/>
              </a:lnSpc>
            </a:pPr>
            <a:r>
              <a:rPr lang="ar-SA" sz="1100" b="1" i="0" u="none" baseline="0" dirty="0">
                <a:solidFill>
                  <a:srgbClr val="0B5184"/>
                </a:solidFill>
                <a:latin typeface="Montserrat Medium"/>
                <a:ea typeface="Montserrat Medium"/>
                <a:sym typeface="Montserrat Medium"/>
              </a:rPr>
              <a:t>ي</a:t>
            </a:r>
            <a:r>
              <a:rPr lang="ar-EG" sz="1100" b="1" i="0" u="none" baseline="0" dirty="0">
                <a:solidFill>
                  <a:srgbClr val="0B5184"/>
                </a:solidFill>
                <a:latin typeface="Montserrat Medium"/>
                <a:ea typeface="Montserrat Medium"/>
                <a:sym typeface="Montserrat Medium"/>
              </a:rPr>
              <a:t>ُ</a:t>
            </a:r>
            <a:r>
              <a:rPr lang="ar-SA" sz="1100" b="1" i="0" u="none" baseline="0" dirty="0">
                <a:solidFill>
                  <a:srgbClr val="0B5184"/>
                </a:solidFill>
                <a:latin typeface="Montserrat Medium"/>
                <a:ea typeface="Montserrat Medium"/>
                <a:sym typeface="Montserrat Medium"/>
              </a:rPr>
              <a:t>ستخدم </a:t>
            </a:r>
            <a:r>
              <a:rPr lang="ar-EG" sz="1100" b="1" i="0" u="none" baseline="0" dirty="0">
                <a:solidFill>
                  <a:srgbClr val="0B5184"/>
                </a:solidFill>
                <a:latin typeface="Montserrat Medium"/>
                <a:ea typeface="Montserrat Medium"/>
                <a:sym typeface="Montserrat Medium"/>
              </a:rPr>
              <a:t>هذا </a:t>
            </a:r>
            <a:r>
              <a:rPr lang="ar-SA" sz="1100" b="1" i="0" u="none" baseline="0" dirty="0">
                <a:solidFill>
                  <a:srgbClr val="0B5184"/>
                </a:solidFill>
                <a:latin typeface="Montserrat Medium"/>
                <a:ea typeface="Montserrat Medium"/>
                <a:sym typeface="Montserrat Medium"/>
              </a:rPr>
              <a:t>التقرير من قبل البنوك ومتخصصي التكنولوجيا والمُقرضِين، بهدف تقرير ما إذا كان من المناسب إقراضك أو عرض خدمات معينة مثل خطط الهاتف المحمول.</a:t>
            </a:r>
          </a:p>
          <a:p>
            <a:pPr algn="just" rtl="1">
              <a:lnSpc>
                <a:spcPts val="1399"/>
              </a:lnSpc>
            </a:pPr>
            <a:endParaRPr lang="ar-SA" sz="1100" b="1" dirty="0">
              <a:solidFill>
                <a:srgbClr val="0B5184"/>
              </a:solidFill>
              <a:latin typeface="Montserrat Medium"/>
              <a:ea typeface="Montserrat Medium"/>
              <a:sym typeface="Montserrat Medium"/>
            </a:endParaRPr>
          </a:p>
          <a:p>
            <a:pPr algn="just" rtl="1">
              <a:lnSpc>
                <a:spcPts val="1399"/>
              </a:lnSpc>
            </a:pPr>
            <a:r>
              <a:rPr lang="ar-SA" sz="1100" b="1" i="0" u="none" baseline="0" dirty="0">
                <a:solidFill>
                  <a:srgbClr val="0B5184"/>
                </a:solidFill>
                <a:latin typeface="Montserrat Bold"/>
                <a:ea typeface="Montserrat Bold"/>
                <a:sym typeface="Montserrat Bold"/>
              </a:rPr>
              <a:t>لماذا يجدر بي تفقّد تقرير الائتمان؟</a:t>
            </a:r>
          </a:p>
          <a:p>
            <a:pPr algn="just" rtl="1">
              <a:lnSpc>
                <a:spcPts val="1399"/>
              </a:lnSpc>
            </a:pPr>
            <a:r>
              <a:rPr lang="ar-SA" sz="1100" b="1" i="0" u="none" baseline="0" dirty="0">
                <a:solidFill>
                  <a:srgbClr val="0B5184"/>
                </a:solidFill>
                <a:latin typeface="Montserrat Medium"/>
                <a:ea typeface="Montserrat Medium"/>
                <a:sym typeface="Montserrat Medium"/>
              </a:rPr>
              <a:t>سيساعدك تفقّد تقريرك الائتماني كل ستة إلى 12 شهرًا على تحقيق الآتي:</a:t>
            </a:r>
          </a:p>
          <a:p>
            <a:pPr marL="215899" lvl="1" indent="-107950" algn="just" rtl="1">
              <a:lnSpc>
                <a:spcPts val="1399"/>
              </a:lnSpc>
              <a:buFont typeface="Arial"/>
              <a:buChar char="•"/>
            </a:pPr>
            <a:r>
              <a:rPr lang="ar-SA" sz="1100" b="1" i="0" u="none" baseline="0" dirty="0">
                <a:solidFill>
                  <a:srgbClr val="0B5184"/>
                </a:solidFill>
                <a:latin typeface="Montserrat Bold"/>
                <a:ea typeface="Montserrat Bold"/>
                <a:sym typeface="Montserrat Bold"/>
              </a:rPr>
              <a:t>رصد محاولات الاحتيال والتصيّد</a:t>
            </a:r>
            <a:r>
              <a:rPr lang="ar-SA" sz="1100" b="1" i="0" u="none" baseline="0" dirty="0">
                <a:solidFill>
                  <a:srgbClr val="0B5184"/>
                </a:solidFill>
                <a:latin typeface="Montserrat Medium"/>
                <a:ea typeface="Montserrat Medium"/>
                <a:sym typeface="Montserrat Medium"/>
              </a:rPr>
              <a:t> (يشمل ذلك القروض التي اتُخذت باسمك) </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إصلاح الأخطاء (قد تتسبب المعلومات الخاطئة في خفض درجتك الائتمانية)</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مراقبة سلامة معاملاتك المادية (والاطلاع على تقييم المقرضين لحالتك المالية)</a:t>
            </a:r>
          </a:p>
          <a:p>
            <a:pPr algn="just" rtl="1">
              <a:lnSpc>
                <a:spcPts val="1399"/>
              </a:lnSpc>
            </a:pPr>
            <a:endParaRPr lang="ar-SA" sz="1100" b="1" dirty="0">
              <a:solidFill>
                <a:srgbClr val="0B5184"/>
              </a:solidFill>
              <a:latin typeface="Montserrat Medium"/>
              <a:ea typeface="Montserrat Medium"/>
              <a:sym typeface="Montserrat Medium"/>
            </a:endParaRPr>
          </a:p>
          <a:p>
            <a:pPr algn="just" rtl="1">
              <a:lnSpc>
                <a:spcPts val="1399"/>
              </a:lnSpc>
              <a:spcBef>
                <a:spcPct val="0"/>
              </a:spcBef>
            </a:pPr>
            <a:r>
              <a:rPr lang="ar-SA" sz="1100" b="1" i="0" u="none" baseline="0" dirty="0">
                <a:solidFill>
                  <a:srgbClr val="0B5184"/>
                </a:solidFill>
                <a:latin typeface="Montserrat Bold"/>
                <a:ea typeface="Montserrat Bold"/>
                <a:sym typeface="Montserrat Bold"/>
              </a:rPr>
              <a:t>تفقّ</a:t>
            </a:r>
            <a:r>
              <a:rPr lang="ar-EG" sz="1100" b="1" i="0" u="none" baseline="0" dirty="0">
                <a:solidFill>
                  <a:srgbClr val="0B5184"/>
                </a:solidFill>
                <a:latin typeface="Montserrat Bold"/>
                <a:ea typeface="Montserrat Bold"/>
                <a:sym typeface="Montserrat Bold"/>
              </a:rPr>
              <a:t>ُ</a:t>
            </a:r>
            <a:r>
              <a:rPr lang="ar-SA" sz="1100" b="1" i="0" u="none" baseline="0" dirty="0">
                <a:solidFill>
                  <a:srgbClr val="0B5184"/>
                </a:solidFill>
                <a:latin typeface="Montserrat Bold"/>
                <a:ea typeface="Montserrat Bold"/>
                <a:sym typeface="Montserrat Bold"/>
              </a:rPr>
              <a:t>د تقاريرك </a:t>
            </a:r>
            <a:r>
              <a:rPr lang="ar-SA" sz="1100" b="1" i="0" u="sng" baseline="0" dirty="0">
                <a:solidFill>
                  <a:srgbClr val="0B5184"/>
                </a:solidFill>
                <a:latin typeface="Montserrat Bold"/>
                <a:ea typeface="Montserrat Bold"/>
                <a:sym typeface="Montserrat Bold"/>
              </a:rPr>
              <a:t>لا يؤثر </a:t>
            </a:r>
            <a:r>
              <a:rPr lang="ar-SA" sz="1100" b="1" i="0" u="none" baseline="0" dirty="0">
                <a:solidFill>
                  <a:srgbClr val="0B5184"/>
                </a:solidFill>
                <a:latin typeface="Montserrat Bold"/>
                <a:ea typeface="Montserrat Bold"/>
                <a:sym typeface="Montserrat Bold"/>
              </a:rPr>
              <a:t>في درجتك الائتمانية.</a:t>
            </a:r>
          </a:p>
          <a:p>
            <a:pPr algn="just" rtl="1">
              <a:lnSpc>
                <a:spcPts val="1399"/>
              </a:lnSpc>
              <a:spcBef>
                <a:spcPct val="0"/>
              </a:spcBef>
            </a:pPr>
            <a:endParaRPr lang="ar-SA" sz="1100" b="1" dirty="0">
              <a:solidFill>
                <a:srgbClr val="0B5184"/>
              </a:solidFill>
              <a:latin typeface="Montserrat Bold"/>
              <a:ea typeface="Montserrat Bold"/>
              <a:sym typeface="Montserrat Bold"/>
            </a:endParaRPr>
          </a:p>
        </p:txBody>
      </p:sp>
      <p:sp>
        <p:nvSpPr>
          <p:cNvPr id="4" name="Freeform 4"/>
          <p:cNvSpPr/>
          <p:nvPr/>
        </p:nvSpPr>
        <p:spPr>
          <a:xfrm>
            <a:off x="450850" y="882336"/>
            <a:ext cx="663510" cy="915186"/>
          </a:xfrm>
          <a:custGeom>
            <a:avLst/>
            <a:gdLst/>
            <a:ahLst/>
            <a:cxnLst/>
            <a:rect l="l" t="t" r="r" b="b"/>
            <a:pathLst>
              <a:path w="663510" h="915186">
                <a:moveTo>
                  <a:pt x="0" y="0"/>
                </a:moveTo>
                <a:lnTo>
                  <a:pt x="663510" y="0"/>
                </a:lnTo>
                <a:lnTo>
                  <a:pt x="663510" y="915186"/>
                </a:lnTo>
                <a:lnTo>
                  <a:pt x="0" y="915186"/>
                </a:lnTo>
                <a:lnTo>
                  <a:pt x="0" y="0"/>
                </a:lnTo>
                <a:close/>
              </a:path>
            </a:pathLst>
          </a:custGeom>
          <a:blipFill>
            <a:blip r:embed="rId4" cstate="print"/>
            <a:stretch>
              <a:fillRect/>
            </a:stretch>
          </a:blipFill>
        </p:spPr>
        <p:txBody>
          <a:bodyPr/>
          <a:lstStyle/>
          <a:p>
            <a:endParaRPr lang="ar-SA"/>
          </a:p>
        </p:txBody>
      </p:sp>
      <p:sp>
        <p:nvSpPr>
          <p:cNvPr id="5" name="Freeform 5"/>
          <p:cNvSpPr/>
          <p:nvPr/>
        </p:nvSpPr>
        <p:spPr>
          <a:xfrm>
            <a:off x="0" y="5627657"/>
            <a:ext cx="5328000" cy="1932343"/>
          </a:xfrm>
          <a:custGeom>
            <a:avLst/>
            <a:gdLst/>
            <a:ahLst/>
            <a:cxnLst/>
            <a:rect l="l" t="t" r="r" b="b"/>
            <a:pathLst>
              <a:path w="5328000" h="1932343">
                <a:moveTo>
                  <a:pt x="0" y="0"/>
                </a:moveTo>
                <a:lnTo>
                  <a:pt x="5328000" y="0"/>
                </a:lnTo>
                <a:lnTo>
                  <a:pt x="5328000" y="1932343"/>
                </a:lnTo>
                <a:lnTo>
                  <a:pt x="0" y="1932343"/>
                </a:lnTo>
                <a:lnTo>
                  <a:pt x="0" y="0"/>
                </a:lnTo>
                <a:close/>
              </a:path>
            </a:pathLst>
          </a:custGeom>
          <a:blipFill>
            <a:blip r:embed="rId5" cstate="print"/>
            <a:stretch>
              <a:fillRect t="-76424" b="-7278"/>
            </a:stretch>
          </a:blipFill>
        </p:spPr>
        <p:txBody>
          <a:bodyPr/>
          <a:lstStyle/>
          <a:p>
            <a:endParaRPr lang="ar-SA"/>
          </a:p>
        </p:txBody>
      </p:sp>
      <p:sp>
        <p:nvSpPr>
          <p:cNvPr id="6" name="TextBox 6"/>
          <p:cNvSpPr txBox="1"/>
          <p:nvPr/>
        </p:nvSpPr>
        <p:spPr>
          <a:xfrm>
            <a:off x="3275348" y="531857"/>
            <a:ext cx="1519852" cy="128240"/>
          </a:xfrm>
          <a:prstGeom prst="rect">
            <a:avLst/>
          </a:prstGeom>
        </p:spPr>
        <p:txBody>
          <a:bodyPr lIns="0" tIns="0" rIns="0" bIns="0" rtlCol="0" anchor="t">
            <a:spAutoFit/>
          </a:bodyPr>
          <a:lstStyle/>
          <a:p>
            <a:pPr algn="r" rtl="1">
              <a:lnSpc>
                <a:spcPts val="998"/>
              </a:lnSpc>
            </a:pPr>
            <a:r>
              <a:rPr lang="en-GB" sz="916" b="1" spc="7" dirty="0">
                <a:solidFill>
                  <a:srgbClr val="0B5184"/>
                </a:solidFill>
                <a:latin typeface="Calibri" panose="020F0502020204030204" pitchFamily="34" charset="0"/>
                <a:ea typeface="Codec Pro Bold"/>
                <a:sym typeface="Codec Pro Bold"/>
              </a:rPr>
              <a:t>@idcareaus</a:t>
            </a:r>
            <a:endParaRPr lang="ar-SA" sz="916" b="1" spc="7" dirty="0">
              <a:solidFill>
                <a:srgbClr val="0B5184"/>
              </a:solidFill>
              <a:latin typeface="Calibri" panose="020F0502020204030204" pitchFamily="34" charset="0"/>
              <a:ea typeface="Codec Pro Bold"/>
              <a:sym typeface="Codec Pro Bold"/>
            </a:endParaRPr>
          </a:p>
        </p:txBody>
      </p:sp>
      <p:sp>
        <p:nvSpPr>
          <p:cNvPr id="7" name="TextBox 7"/>
          <p:cNvSpPr txBox="1"/>
          <p:nvPr/>
        </p:nvSpPr>
        <p:spPr>
          <a:xfrm>
            <a:off x="1581331" y="1083187"/>
            <a:ext cx="3136719" cy="455766"/>
          </a:xfrm>
          <a:prstGeom prst="rect">
            <a:avLst/>
          </a:prstGeom>
        </p:spPr>
        <p:txBody>
          <a:bodyPr lIns="0" tIns="0" rIns="0" bIns="0" rtlCol="0" anchor="t">
            <a:spAutoFit/>
          </a:bodyPr>
          <a:lstStyle/>
          <a:p>
            <a:pPr marL="0" lvl="1" indent="0" algn="r" rtl="1">
              <a:lnSpc>
                <a:spcPts val="3519"/>
              </a:lnSpc>
            </a:pPr>
            <a:r>
              <a:rPr lang="ar-SA" sz="3519" b="1" i="0" u="none" spc="-87" baseline="0" dirty="0">
                <a:solidFill>
                  <a:srgbClr val="0B5184"/>
                </a:solidFill>
                <a:latin typeface="Calibri" panose="020F0502020204030204" pitchFamily="34" charset="0"/>
                <a:ea typeface="Codec Pro Bold"/>
                <a:sym typeface="Codec Pro Bold"/>
              </a:rPr>
              <a:t>تقرير الائتمان</a:t>
            </a:r>
          </a:p>
        </p:txBody>
      </p:sp>
      <p:sp>
        <p:nvSpPr>
          <p:cNvPr id="8" name="TextBox 8"/>
          <p:cNvSpPr txBox="1"/>
          <p:nvPr/>
        </p:nvSpPr>
        <p:spPr>
          <a:xfrm>
            <a:off x="532800" y="7154419"/>
            <a:ext cx="2188199" cy="127099"/>
          </a:xfrm>
          <a:prstGeom prst="rect">
            <a:avLst/>
          </a:prstGeom>
        </p:spPr>
        <p:txBody>
          <a:bodyPr lIns="0" tIns="0" rIns="0" bIns="0" rtlCol="0" anchor="t">
            <a:spAutoFit/>
          </a:bodyPr>
          <a:lstStyle/>
          <a:p>
            <a:pPr rtl="1">
              <a:lnSpc>
                <a:spcPts val="998"/>
              </a:lnSpc>
            </a:pPr>
            <a:r>
              <a:rPr lang="ar-SA" sz="916" b="1" i="0" u="none" spc="7" baseline="0" dirty="0">
                <a:solidFill>
                  <a:srgbClr val="FFFFFF"/>
                </a:solidFill>
                <a:latin typeface="Montserrat Semi-Bold"/>
                <a:ea typeface="Montserrat Semi-Bold"/>
                <a:sym typeface="Montserrat Semi-Bold"/>
              </a:rPr>
              <a:t>www.idcare.org</a:t>
            </a:r>
          </a:p>
        </p:txBody>
      </p:sp>
      <p:sp>
        <p:nvSpPr>
          <p:cNvPr id="9" name="TextBox 9"/>
          <p:cNvSpPr txBox="1"/>
          <p:nvPr/>
        </p:nvSpPr>
        <p:spPr>
          <a:xfrm>
            <a:off x="4443653" y="7203681"/>
            <a:ext cx="351547" cy="128240"/>
          </a:xfrm>
          <a:prstGeom prst="rect">
            <a:avLst/>
          </a:prstGeom>
        </p:spPr>
        <p:txBody>
          <a:bodyPr lIns="0" tIns="0" rIns="0" bIns="0" rtlCol="0" anchor="t">
            <a:spAutoFit/>
          </a:bodyPr>
          <a:lstStyle/>
          <a:p>
            <a:pPr algn="r" rtl="1">
              <a:lnSpc>
                <a:spcPts val="998"/>
              </a:lnSpc>
            </a:pPr>
            <a:r>
              <a:rPr lang="ar-SA" sz="916" b="1" i="0" u="none" spc="7" baseline="0" dirty="0">
                <a:solidFill>
                  <a:srgbClr val="FFFFFF"/>
                </a:solidFill>
                <a:latin typeface="Codec Pro Bold"/>
                <a:ea typeface="Codec Pro Bold"/>
                <a:sym typeface="Codec Pro Bold"/>
              </a:rPr>
              <a:t>06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TextBox 3"/>
          <p:cNvSpPr txBox="1"/>
          <p:nvPr/>
        </p:nvSpPr>
        <p:spPr>
          <a:xfrm>
            <a:off x="679450" y="2121372"/>
            <a:ext cx="4115750" cy="4622800"/>
          </a:xfrm>
          <a:prstGeom prst="rect">
            <a:avLst/>
          </a:prstGeom>
        </p:spPr>
        <p:txBody>
          <a:bodyPr wrap="square" lIns="0" tIns="0" rIns="0" bIns="0" rtlCol="0" anchor="t">
            <a:spAutoFit/>
          </a:bodyPr>
          <a:lstStyle/>
          <a:p>
            <a:pPr algn="just" rtl="1">
              <a:lnSpc>
                <a:spcPts val="1399"/>
              </a:lnSpc>
            </a:pPr>
            <a:r>
              <a:rPr lang="ar-SA" sz="1100" b="1" i="0" u="none" baseline="0" dirty="0">
                <a:solidFill>
                  <a:srgbClr val="0B5184"/>
                </a:solidFill>
                <a:latin typeface="Montserrat Bold"/>
                <a:ea typeface="Montserrat Bold"/>
                <a:sym typeface="Montserrat Bold"/>
              </a:rPr>
              <a:t>إليك كيف تتفقّد تقريرك الائتماني مجانًا:</a:t>
            </a:r>
          </a:p>
          <a:p>
            <a:pPr algn="just" rtl="1">
              <a:lnSpc>
                <a:spcPts val="1399"/>
              </a:lnSpc>
            </a:pPr>
            <a:endParaRPr lang="ar-SA" sz="1100" b="1" dirty="0">
              <a:solidFill>
                <a:srgbClr val="0B5184"/>
              </a:solidFill>
              <a:latin typeface="Montserrat Bold"/>
              <a:ea typeface="Montserrat Bold"/>
              <a:sym typeface="Montserrat Bold"/>
            </a:endParaRPr>
          </a:p>
          <a:p>
            <a:pPr algn="just" rtl="1">
              <a:lnSpc>
                <a:spcPts val="1399"/>
              </a:lnSpc>
            </a:pPr>
            <a:r>
              <a:rPr lang="ar-SA" sz="1100" b="1" i="0" u="none" baseline="0" dirty="0">
                <a:solidFill>
                  <a:srgbClr val="0B5184"/>
                </a:solidFill>
                <a:latin typeface="Montserrat Medium"/>
                <a:ea typeface="Montserrat Medium"/>
                <a:sym typeface="Montserrat Medium"/>
              </a:rPr>
              <a:t>يُوجد </a:t>
            </a:r>
            <a:r>
              <a:rPr lang="ar-SA" sz="1100" b="1" i="0" u="none" baseline="0" dirty="0">
                <a:solidFill>
                  <a:srgbClr val="0B5184"/>
                </a:solidFill>
                <a:latin typeface="Montserrat Bold"/>
                <a:ea typeface="Montserrat Bold"/>
                <a:sym typeface="Montserrat Bold"/>
              </a:rPr>
              <a:t>ثلاث هيئات لتقارير الائتمان</a:t>
            </a:r>
            <a:r>
              <a:rPr lang="ar-SA" sz="1100" b="0" i="0" u="none" baseline="0" dirty="0">
                <a:solidFill>
                  <a:srgbClr val="0B5184"/>
                </a:solidFill>
                <a:latin typeface="Montserrat Medium"/>
                <a:ea typeface="Montserrat Medium"/>
                <a:sym typeface="Montserrat Medium"/>
              </a:rPr>
              <a:t>.</a:t>
            </a:r>
            <a:r>
              <a:rPr lang="ar-SA" sz="1100" b="1" i="0" u="none" baseline="0" dirty="0">
                <a:solidFill>
                  <a:srgbClr val="0B5184"/>
                </a:solidFill>
                <a:latin typeface="Montserrat Medium"/>
                <a:ea typeface="Montserrat Medium"/>
                <a:sym typeface="Montserrat Medium"/>
              </a:rPr>
              <a:t> بوسعك طلب </a:t>
            </a:r>
            <a:r>
              <a:rPr lang="ar-SA" sz="1100" b="1" i="0" u="none" baseline="0" dirty="0">
                <a:solidFill>
                  <a:srgbClr val="0B5184"/>
                </a:solidFill>
                <a:latin typeface="Montserrat Bold"/>
                <a:ea typeface="Montserrat Bold"/>
                <a:sym typeface="Montserrat Bold"/>
              </a:rPr>
              <a:t>نسخة مجانية كل ثلاثة أشهر. </a:t>
            </a:r>
            <a:r>
              <a:rPr lang="ar-SA" sz="1100" b="0" i="0" u="none" baseline="0" dirty="0">
                <a:solidFill>
                  <a:srgbClr val="0B5184"/>
                </a:solidFill>
                <a:latin typeface="Montserrat"/>
                <a:ea typeface="Montserrat"/>
                <a:sym typeface="Montserrat"/>
              </a:rPr>
              <a:t>يلزمك أن تأتي بتقرير </a:t>
            </a:r>
            <a:r>
              <a:rPr lang="ar-SA" sz="1100" b="1" i="0" u="none" baseline="0" dirty="0">
                <a:solidFill>
                  <a:srgbClr val="0B5184"/>
                </a:solidFill>
                <a:latin typeface="Montserrat Bold"/>
                <a:ea typeface="Montserrat Bold"/>
                <a:sym typeface="Montserrat Bold"/>
              </a:rPr>
              <a:t>من كل جهة</a:t>
            </a:r>
            <a:r>
              <a:rPr lang="ar-SA" sz="1100" b="0" i="0" u="none" baseline="0" dirty="0">
                <a:solidFill>
                  <a:srgbClr val="0B5184"/>
                </a:solidFill>
                <a:latin typeface="Montserrat"/>
                <a:ea typeface="Montserrat"/>
                <a:sym typeface="Montserrat"/>
              </a:rPr>
              <a:t> للاطلاع على الصورة الكاملة لتاريخك الائتماني.</a:t>
            </a:r>
          </a:p>
          <a:p>
            <a:pPr algn="just" rtl="1">
              <a:lnSpc>
                <a:spcPts val="1399"/>
              </a:lnSpc>
            </a:pPr>
            <a:endParaRPr lang="ar-SA" sz="1100" dirty="0">
              <a:solidFill>
                <a:srgbClr val="0B5184"/>
              </a:solidFill>
              <a:latin typeface="Montserrat"/>
              <a:ea typeface="Montserrat"/>
              <a:sym typeface="Montserrat"/>
            </a:endParaRPr>
          </a:p>
          <a:p>
            <a:pPr algn="just" rtl="1">
              <a:lnSpc>
                <a:spcPts val="1399"/>
              </a:lnSpc>
            </a:pPr>
            <a:r>
              <a:rPr lang="ar-SA" sz="1100" b="1" i="0" u="none" baseline="0" dirty="0">
                <a:solidFill>
                  <a:srgbClr val="0B5184"/>
                </a:solidFill>
                <a:latin typeface="Montserrat Medium"/>
                <a:ea typeface="Montserrat Medium"/>
                <a:sym typeface="Montserrat Medium"/>
              </a:rPr>
              <a:t>1) </a:t>
            </a:r>
            <a:r>
              <a:rPr lang="ar-EG" sz="1100" b="1" i="0" u="none" baseline="0" dirty="0">
                <a:solidFill>
                  <a:srgbClr val="0B5184"/>
                </a:solidFill>
                <a:latin typeface="Montserrat Medium"/>
                <a:ea typeface="Montserrat Medium"/>
                <a:sym typeface="Montserrat Medium"/>
              </a:rPr>
              <a:t>الجهة الأولى هي (</a:t>
            </a:r>
            <a:r>
              <a:rPr lang="ar-SA" sz="1100" b="1" dirty="0">
                <a:solidFill>
                  <a:srgbClr val="0B5184"/>
                </a:solidFill>
                <a:latin typeface="Montserrat Bold"/>
                <a:ea typeface="Montserrat Bold"/>
                <a:sym typeface="Montserrat Bold"/>
              </a:rPr>
              <a:t>Equifax</a:t>
            </a:r>
            <a:r>
              <a:rPr lang="ar-EG" sz="1100" b="1" i="0" u="none" baseline="0" dirty="0">
                <a:solidFill>
                  <a:srgbClr val="0B5184"/>
                </a:solidFill>
                <a:latin typeface="Montserrat Medium"/>
                <a:ea typeface="Montserrat Medium"/>
                <a:sym typeface="Montserrat Medium"/>
              </a:rPr>
              <a:t>): </a:t>
            </a:r>
            <a:r>
              <a:rPr lang="ar-SA" sz="1100" b="1" i="0" u="sng" baseline="0" dirty="0">
                <a:solidFill>
                  <a:srgbClr val="0B5184"/>
                </a:solidFill>
                <a:latin typeface="Montserrat Medium"/>
                <a:ea typeface="Montserrat Medium"/>
                <a:sym typeface="Montserrat Medium"/>
              </a:rPr>
              <a:t>www.equifax.com.au</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ستحتاج إلى الآتي: إثبات للهوية (مثل رخصة القيادة أو بطاقة التأمين الصحي أو الباسبور).</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عادة ما يتم الاستلام في غضون 10 أيام. </a:t>
            </a:r>
          </a:p>
          <a:p>
            <a:pPr algn="just" rtl="1">
              <a:lnSpc>
                <a:spcPts val="1399"/>
              </a:lnSpc>
            </a:pPr>
            <a:endParaRPr lang="ar-SA" sz="1100" b="1" dirty="0">
              <a:solidFill>
                <a:srgbClr val="0B5184"/>
              </a:solidFill>
              <a:latin typeface="Montserrat Medium"/>
              <a:ea typeface="Montserrat Medium"/>
              <a:sym typeface="Montserrat Medium"/>
            </a:endParaRPr>
          </a:p>
          <a:p>
            <a:pPr algn="just" rtl="1">
              <a:lnSpc>
                <a:spcPts val="1399"/>
              </a:lnSpc>
            </a:pPr>
            <a:r>
              <a:rPr lang="ar-SA" sz="1100" b="1" i="0" u="none" baseline="0" dirty="0">
                <a:solidFill>
                  <a:srgbClr val="0B5184"/>
                </a:solidFill>
                <a:latin typeface="Montserrat Medium"/>
                <a:ea typeface="Montserrat Medium"/>
                <a:sym typeface="Montserrat Medium"/>
              </a:rPr>
              <a:t>2)</a:t>
            </a:r>
            <a:r>
              <a:rPr lang="ar-SA" sz="1100" b="1" i="0" u="none" baseline="0" dirty="0">
                <a:solidFill>
                  <a:srgbClr val="0B5184"/>
                </a:solidFill>
                <a:latin typeface="Montserrat Bold"/>
                <a:ea typeface="Montserrat Bold"/>
                <a:sym typeface="Montserrat Bold"/>
              </a:rPr>
              <a:t> </a:t>
            </a:r>
            <a:r>
              <a:rPr lang="ar-EG" sz="1100" b="1" i="0" u="none" baseline="0" dirty="0">
                <a:solidFill>
                  <a:srgbClr val="0B5184"/>
                </a:solidFill>
                <a:latin typeface="Montserrat Bold"/>
                <a:ea typeface="Montserrat Bold"/>
                <a:sym typeface="Montserrat Bold"/>
              </a:rPr>
              <a:t>الجهة الثانية (</a:t>
            </a:r>
            <a:r>
              <a:rPr lang="ar-SA" sz="1100" b="1" dirty="0">
                <a:solidFill>
                  <a:srgbClr val="0B5184"/>
                </a:solidFill>
                <a:latin typeface="Montserrat Bold"/>
                <a:ea typeface="Montserrat Bold"/>
                <a:sym typeface="Montserrat Bold"/>
              </a:rPr>
              <a:t>Experian</a:t>
            </a:r>
            <a:r>
              <a:rPr lang="ar-EG" sz="1100" b="1" i="0" u="none" baseline="0" dirty="0">
                <a:solidFill>
                  <a:srgbClr val="0B5184"/>
                </a:solidFill>
                <a:latin typeface="Montserrat Bold"/>
                <a:ea typeface="Montserrat Bold"/>
                <a:sym typeface="Montserrat Bold"/>
              </a:rPr>
              <a:t>): </a:t>
            </a:r>
            <a:r>
              <a:rPr lang="ar-SA" sz="1100" b="1" i="0" u="sng" baseline="0" dirty="0">
                <a:solidFill>
                  <a:srgbClr val="0B5184"/>
                </a:solidFill>
                <a:latin typeface="Montserrat Medium"/>
                <a:ea typeface="Montserrat Medium"/>
                <a:sym typeface="Montserrat Medium"/>
              </a:rPr>
              <a:t>www.experian.com.au</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ستحتاج إلى الآتي: متطلبات إثبات الهوية نفسها</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طلب إلكتروني أو استمارة قابلة للتنزيل</a:t>
            </a:r>
          </a:p>
          <a:p>
            <a:pPr algn="just" rtl="1">
              <a:lnSpc>
                <a:spcPts val="1399"/>
              </a:lnSpc>
            </a:pPr>
            <a:endParaRPr lang="ar-SA" sz="1100" b="1" dirty="0">
              <a:solidFill>
                <a:srgbClr val="0B5184"/>
              </a:solidFill>
              <a:latin typeface="Montserrat Medium"/>
              <a:ea typeface="Montserrat Medium"/>
              <a:sym typeface="Montserrat Medium"/>
            </a:endParaRPr>
          </a:p>
          <a:p>
            <a:pPr algn="just" rtl="1">
              <a:lnSpc>
                <a:spcPts val="1399"/>
              </a:lnSpc>
            </a:pPr>
            <a:r>
              <a:rPr lang="ar-SA" sz="1100" b="1" i="0" u="none" baseline="0" dirty="0">
                <a:solidFill>
                  <a:srgbClr val="0B5184"/>
                </a:solidFill>
                <a:latin typeface="Montserrat Medium"/>
                <a:ea typeface="Montserrat Medium"/>
                <a:sym typeface="Montserrat Medium"/>
              </a:rPr>
              <a:t>3) </a:t>
            </a:r>
            <a:r>
              <a:rPr lang="ar-EG" sz="1100" b="1" i="0" u="none" baseline="0" dirty="0">
                <a:solidFill>
                  <a:srgbClr val="0B5184"/>
                </a:solidFill>
                <a:latin typeface="Montserrat Medium"/>
                <a:ea typeface="Montserrat Medium"/>
                <a:sym typeface="Montserrat Medium"/>
              </a:rPr>
              <a:t>الجهة الثالثة (</a:t>
            </a:r>
            <a:r>
              <a:rPr lang="ar-SA" sz="1100" b="1" dirty="0">
                <a:solidFill>
                  <a:srgbClr val="0B5184"/>
                </a:solidFill>
                <a:latin typeface="Montserrat Bold"/>
                <a:ea typeface="Montserrat Bold"/>
                <a:sym typeface="Montserrat Bold"/>
              </a:rPr>
              <a:t>Illion</a:t>
            </a:r>
            <a:r>
              <a:rPr lang="ar-EG" sz="1100" b="1" i="0" u="none" baseline="0" dirty="0">
                <a:solidFill>
                  <a:srgbClr val="0B5184"/>
                </a:solidFill>
                <a:latin typeface="Montserrat Medium"/>
                <a:ea typeface="Montserrat Medium"/>
                <a:sym typeface="Montserrat Medium"/>
              </a:rPr>
              <a:t>): </a:t>
            </a:r>
            <a:r>
              <a:rPr lang="ar-SA" sz="1100" b="1" i="0" u="sng" baseline="0" dirty="0">
                <a:solidFill>
                  <a:srgbClr val="0B5184"/>
                </a:solidFill>
                <a:latin typeface="Montserrat Medium"/>
                <a:ea typeface="Montserrat Medium"/>
                <a:sym typeface="Montserrat Medium"/>
              </a:rPr>
              <a:t>www.illion.com.au</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الإجراءات نفسها من خلال استمارة إلكترونية بسيطة</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يمكنك إرسالها عبر البريد الإلكتروني أو البريد التقليدي.</a:t>
            </a:r>
          </a:p>
          <a:p>
            <a:pPr algn="just" rtl="1">
              <a:lnSpc>
                <a:spcPts val="1399"/>
              </a:lnSpc>
            </a:pPr>
            <a:endParaRPr lang="ar-SA" sz="1100" b="1" dirty="0">
              <a:solidFill>
                <a:srgbClr val="0B5184"/>
              </a:solidFill>
              <a:latin typeface="Montserrat Medium"/>
              <a:ea typeface="Montserrat Medium"/>
              <a:sym typeface="Montserrat Medium"/>
            </a:endParaRPr>
          </a:p>
          <a:p>
            <a:pPr algn="just" rtl="1">
              <a:lnSpc>
                <a:spcPts val="1399"/>
              </a:lnSpc>
            </a:pPr>
            <a:r>
              <a:rPr lang="ar-SA" sz="1100" b="1" i="0" u="none" baseline="0" dirty="0">
                <a:solidFill>
                  <a:srgbClr val="0B5184"/>
                </a:solidFill>
                <a:latin typeface="Montserrat Bold"/>
                <a:ea typeface="Montserrat Bold"/>
                <a:sym typeface="Montserrat Bold"/>
              </a:rPr>
              <a:t>ماذا إذا كان هناك خلل؟</a:t>
            </a:r>
          </a:p>
          <a:p>
            <a:pPr algn="just" rtl="1">
              <a:lnSpc>
                <a:spcPts val="1399"/>
              </a:lnSpc>
            </a:pPr>
            <a:r>
              <a:rPr lang="ar-SA" sz="1100" b="1" i="0" u="none" baseline="0" dirty="0">
                <a:solidFill>
                  <a:srgbClr val="0B5184"/>
                </a:solidFill>
                <a:latin typeface="Montserrat Medium"/>
                <a:ea typeface="Montserrat Medium"/>
                <a:sym typeface="Montserrat Medium"/>
              </a:rPr>
              <a:t>إذا رأيت أيًا من الآتي:</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مبلغًا ائتمانيًا لم تتقدّم بطلب للحصول عليه</a:t>
            </a: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قروضًا لم </a:t>
            </a:r>
            <a:r>
              <a:rPr lang="ar-EG" sz="1100" b="1" i="0" u="none" baseline="0" dirty="0">
                <a:solidFill>
                  <a:srgbClr val="0B5184"/>
                </a:solidFill>
                <a:latin typeface="Montserrat Medium"/>
                <a:ea typeface="Montserrat Medium"/>
                <a:sym typeface="Montserrat Medium"/>
              </a:rPr>
              <a:t>تأخذها</a:t>
            </a:r>
            <a:endParaRPr lang="ar-SA" sz="1100" b="1" i="0" u="none" baseline="0" dirty="0">
              <a:solidFill>
                <a:srgbClr val="0B5184"/>
              </a:solidFill>
              <a:latin typeface="Montserrat Medium"/>
              <a:ea typeface="Montserrat Medium"/>
              <a:sym typeface="Montserrat Medium"/>
            </a:endParaRPr>
          </a:p>
          <a:p>
            <a:pPr marL="215899" lvl="1" indent="-107950" algn="just" rtl="1">
              <a:lnSpc>
                <a:spcPts val="1399"/>
              </a:lnSpc>
              <a:buFont typeface="Arial"/>
              <a:buChar char="•"/>
            </a:pPr>
            <a:r>
              <a:rPr lang="ar-SA" sz="1100" b="1" i="0" u="none" baseline="0" dirty="0">
                <a:solidFill>
                  <a:srgbClr val="0B5184"/>
                </a:solidFill>
                <a:latin typeface="Montserrat Medium"/>
                <a:ea typeface="Montserrat Medium"/>
                <a:sym typeface="Montserrat Medium"/>
              </a:rPr>
              <a:t>مدفوعات متأخرة الاستحقاق رغم أنك دفعتها في أوانها</a:t>
            </a:r>
          </a:p>
          <a:p>
            <a:pPr algn="just" rtl="1">
              <a:lnSpc>
                <a:spcPts val="1399"/>
              </a:lnSpc>
            </a:pPr>
            <a:r>
              <a:rPr lang="ar-SA" sz="1100" b="0" i="0" u="none" baseline="0" dirty="0">
                <a:solidFill>
                  <a:srgbClr val="0B5184"/>
                </a:solidFill>
                <a:latin typeface="Montserrat Medium"/>
                <a:ea typeface="Montserrat Medium"/>
                <a:sym typeface="Montserrat Medium"/>
              </a:rPr>
              <a:t> </a:t>
            </a:r>
          </a:p>
          <a:p>
            <a:pPr algn="just" rtl="1">
              <a:lnSpc>
                <a:spcPts val="1399"/>
              </a:lnSpc>
              <a:spcBef>
                <a:spcPct val="0"/>
              </a:spcBef>
            </a:pPr>
            <a:r>
              <a:rPr lang="ar-SA" sz="1100" b="1" i="0" u="none" baseline="0" dirty="0">
                <a:solidFill>
                  <a:srgbClr val="0B5184"/>
                </a:solidFill>
                <a:latin typeface="Montserrat Medium"/>
                <a:ea typeface="Montserrat Medium"/>
                <a:sym typeface="Montserrat Medium"/>
              </a:rPr>
              <a:t> </a:t>
            </a:r>
            <a:r>
              <a:rPr lang="ar-SA" sz="1100" b="1" i="0" u="none" baseline="0" dirty="0">
                <a:solidFill>
                  <a:srgbClr val="0B5184"/>
                </a:solidFill>
                <a:latin typeface="Montserrat Bold"/>
                <a:ea typeface="Montserrat Bold"/>
                <a:sym typeface="Montserrat Bold"/>
              </a:rPr>
              <a:t>فبادر بالتواصل مع الهيئة الائتمانية وهيئة تقديم الخدمات</a:t>
            </a:r>
            <a:r>
              <a:rPr lang="ar-EG" sz="1100" b="1" i="0" u="none" baseline="0" dirty="0">
                <a:solidFill>
                  <a:srgbClr val="0B5184"/>
                </a:solidFill>
                <a:latin typeface="Montserrat Bold"/>
                <a:ea typeface="Montserrat Bold"/>
                <a:sym typeface="Montserrat Bold"/>
              </a:rPr>
              <a:t> </a:t>
            </a:r>
            <a:r>
              <a:rPr lang="ar-SA" sz="1100" b="1" i="0" u="none" baseline="0" dirty="0">
                <a:solidFill>
                  <a:srgbClr val="0B5184"/>
                </a:solidFill>
                <a:latin typeface="Montserrat Medium"/>
                <a:ea typeface="Montserrat Medium"/>
                <a:sym typeface="Montserrat Medium"/>
              </a:rPr>
              <a:t>(مثل البنك أو شركة الاتصالات)</a:t>
            </a:r>
          </a:p>
          <a:p>
            <a:pPr algn="just" rtl="1">
              <a:lnSpc>
                <a:spcPts val="1399"/>
              </a:lnSpc>
              <a:spcBef>
                <a:spcPct val="0"/>
              </a:spcBef>
            </a:pPr>
            <a:endParaRPr lang="ar-SA" sz="1100" b="1" dirty="0">
              <a:solidFill>
                <a:srgbClr val="0B5184"/>
              </a:solidFill>
              <a:latin typeface="Montserrat Medium"/>
              <a:ea typeface="Montserrat Medium"/>
              <a:cs typeface="Montserrat Medium"/>
              <a:sym typeface="Montserrat Medium"/>
            </a:endParaRPr>
          </a:p>
        </p:txBody>
      </p:sp>
      <p:sp>
        <p:nvSpPr>
          <p:cNvPr id="4" name="Freeform 4"/>
          <p:cNvSpPr/>
          <p:nvPr/>
        </p:nvSpPr>
        <p:spPr>
          <a:xfrm>
            <a:off x="450850" y="882336"/>
            <a:ext cx="663510" cy="915186"/>
          </a:xfrm>
          <a:custGeom>
            <a:avLst/>
            <a:gdLst/>
            <a:ahLst/>
            <a:cxnLst/>
            <a:rect l="l" t="t" r="r" b="b"/>
            <a:pathLst>
              <a:path w="663510" h="915186">
                <a:moveTo>
                  <a:pt x="0" y="0"/>
                </a:moveTo>
                <a:lnTo>
                  <a:pt x="663510" y="0"/>
                </a:lnTo>
                <a:lnTo>
                  <a:pt x="663510" y="915186"/>
                </a:lnTo>
                <a:lnTo>
                  <a:pt x="0" y="915186"/>
                </a:lnTo>
                <a:lnTo>
                  <a:pt x="0" y="0"/>
                </a:lnTo>
                <a:close/>
              </a:path>
            </a:pathLst>
          </a:custGeom>
          <a:blipFill>
            <a:blip r:embed="rId4" cstate="print"/>
            <a:stretch>
              <a:fillRect/>
            </a:stretch>
          </a:blipFill>
        </p:spPr>
        <p:txBody>
          <a:bodyPr/>
          <a:lstStyle/>
          <a:p>
            <a:endParaRPr lang="ar-SA"/>
          </a:p>
        </p:txBody>
      </p:sp>
      <p:sp>
        <p:nvSpPr>
          <p:cNvPr id="5" name="TextBox 5"/>
          <p:cNvSpPr txBox="1"/>
          <p:nvPr/>
        </p:nvSpPr>
        <p:spPr>
          <a:xfrm>
            <a:off x="3275348" y="531857"/>
            <a:ext cx="1519852" cy="128240"/>
          </a:xfrm>
          <a:prstGeom prst="rect">
            <a:avLst/>
          </a:prstGeom>
        </p:spPr>
        <p:txBody>
          <a:bodyPr lIns="0" tIns="0" rIns="0" bIns="0" rtlCol="0" anchor="t">
            <a:spAutoFit/>
          </a:bodyPr>
          <a:lstStyle/>
          <a:p>
            <a:pPr algn="r" rtl="1">
              <a:lnSpc>
                <a:spcPts val="998"/>
              </a:lnSpc>
            </a:pPr>
            <a:r>
              <a:rPr lang="en-GB" sz="916" b="1" spc="7" dirty="0">
                <a:solidFill>
                  <a:srgbClr val="0B5184"/>
                </a:solidFill>
                <a:latin typeface="Calibri" panose="020F0502020204030204" pitchFamily="34" charset="0"/>
                <a:ea typeface="Codec Pro Bold"/>
                <a:sym typeface="Codec Pro Bold"/>
              </a:rPr>
              <a:t>@idcareaus</a:t>
            </a:r>
            <a:endParaRPr lang="ar-SA" sz="916" b="1" spc="7" dirty="0">
              <a:solidFill>
                <a:srgbClr val="0B5184"/>
              </a:solidFill>
              <a:latin typeface="Calibri" panose="020F0502020204030204" pitchFamily="34" charset="0"/>
              <a:ea typeface="Codec Pro Bold"/>
              <a:sym typeface="Codec Pro Bold"/>
            </a:endParaRPr>
          </a:p>
        </p:txBody>
      </p:sp>
      <p:sp>
        <p:nvSpPr>
          <p:cNvPr id="6" name="TextBox 6"/>
          <p:cNvSpPr txBox="1"/>
          <p:nvPr/>
        </p:nvSpPr>
        <p:spPr>
          <a:xfrm>
            <a:off x="1581331" y="1083187"/>
            <a:ext cx="3136719" cy="455766"/>
          </a:xfrm>
          <a:prstGeom prst="rect">
            <a:avLst/>
          </a:prstGeom>
        </p:spPr>
        <p:txBody>
          <a:bodyPr lIns="0" tIns="0" rIns="0" bIns="0" rtlCol="0" anchor="t">
            <a:spAutoFit/>
          </a:bodyPr>
          <a:lstStyle/>
          <a:p>
            <a:pPr marL="0" lvl="1" indent="0" algn="r" rtl="1">
              <a:lnSpc>
                <a:spcPts val="3519"/>
              </a:lnSpc>
            </a:pPr>
            <a:r>
              <a:rPr lang="ar-SA" sz="3519" b="1" i="0" u="none" spc="-87" baseline="0" dirty="0">
                <a:solidFill>
                  <a:srgbClr val="0B5184"/>
                </a:solidFill>
                <a:latin typeface="Calibri" panose="020F0502020204030204" pitchFamily="34" charset="0"/>
                <a:ea typeface="Codec Pro Bold"/>
                <a:sym typeface="Codec Pro Bold"/>
              </a:rPr>
              <a:t>تقرير الائتمان</a:t>
            </a:r>
          </a:p>
        </p:txBody>
      </p:sp>
      <p:sp>
        <p:nvSpPr>
          <p:cNvPr id="7" name="TextBox 7"/>
          <p:cNvSpPr txBox="1"/>
          <p:nvPr/>
        </p:nvSpPr>
        <p:spPr>
          <a:xfrm>
            <a:off x="2884870" y="1514572"/>
            <a:ext cx="918780" cy="221792"/>
          </a:xfrm>
          <a:prstGeom prst="rect">
            <a:avLst/>
          </a:prstGeom>
        </p:spPr>
        <p:txBody>
          <a:bodyPr lIns="0" tIns="0" rIns="0" bIns="0" rtlCol="0" anchor="t">
            <a:spAutoFit/>
          </a:bodyPr>
          <a:lstStyle/>
          <a:p>
            <a:pPr algn="ctr" rtl="1">
              <a:lnSpc>
                <a:spcPts val="1914"/>
              </a:lnSpc>
            </a:pPr>
            <a:r>
              <a:rPr lang="ar-SA" sz="1367" b="1" i="0" u="none" baseline="0" dirty="0">
                <a:solidFill>
                  <a:srgbClr val="0B5184"/>
                </a:solidFill>
                <a:latin typeface="Microsoft Sans Serif" panose="020B0604020202020204" pitchFamily="34" charset="0"/>
                <a:ea typeface="Microsoft Sans Serif" panose="020B0604020202020204" pitchFamily="34" charset="0"/>
                <a:sym typeface="Montserrat Semi-Bold"/>
              </a:rPr>
              <a:t>معلومات إضافية</a:t>
            </a:r>
          </a:p>
        </p:txBody>
      </p:sp>
      <p:sp>
        <p:nvSpPr>
          <p:cNvPr id="8" name="TextBox 8"/>
          <p:cNvSpPr txBox="1"/>
          <p:nvPr/>
        </p:nvSpPr>
        <p:spPr>
          <a:xfrm>
            <a:off x="532800" y="7154419"/>
            <a:ext cx="2188199" cy="127099"/>
          </a:xfrm>
          <a:prstGeom prst="rect">
            <a:avLst/>
          </a:prstGeom>
        </p:spPr>
        <p:txBody>
          <a:bodyPr lIns="0" tIns="0" rIns="0" bIns="0" rtlCol="0" anchor="t">
            <a:spAutoFit/>
          </a:bodyPr>
          <a:lstStyle/>
          <a:p>
            <a:pPr rtl="1">
              <a:lnSpc>
                <a:spcPts val="998"/>
              </a:lnSpc>
            </a:pPr>
            <a:r>
              <a:rPr lang="ar-SA" sz="916" b="1" i="0" u="none" spc="7" baseline="0">
                <a:solidFill>
                  <a:srgbClr val="0B5184"/>
                </a:solidFill>
                <a:latin typeface="Montserrat Semi-Bold"/>
                <a:ea typeface="Montserrat Semi-Bold"/>
                <a:cs typeface="Montserrat Semi-Bold"/>
                <a:sym typeface="Montserrat Semi-Bold"/>
              </a:rPr>
              <a:t>www.idcare.org</a:t>
            </a:r>
          </a:p>
        </p:txBody>
      </p:sp>
      <p:sp>
        <p:nvSpPr>
          <p:cNvPr id="9" name="TextBox 9"/>
          <p:cNvSpPr txBox="1"/>
          <p:nvPr/>
        </p:nvSpPr>
        <p:spPr>
          <a:xfrm>
            <a:off x="4443653" y="7203681"/>
            <a:ext cx="351547" cy="128240"/>
          </a:xfrm>
          <a:prstGeom prst="rect">
            <a:avLst/>
          </a:prstGeom>
        </p:spPr>
        <p:txBody>
          <a:bodyPr lIns="0" tIns="0" rIns="0" bIns="0" rtlCol="0" anchor="t">
            <a:spAutoFit/>
          </a:bodyPr>
          <a:lstStyle/>
          <a:p>
            <a:pPr algn="r" rtl="1">
              <a:lnSpc>
                <a:spcPts val="998"/>
              </a:lnSpc>
            </a:pPr>
            <a:r>
              <a:rPr lang="ar-SA" sz="916" b="1" i="0" u="none" spc="7" baseline="0" dirty="0">
                <a:solidFill>
                  <a:srgbClr val="0B5184"/>
                </a:solidFill>
                <a:latin typeface="Calibri" panose="020F0502020204030204" pitchFamily="34" charset="0"/>
                <a:ea typeface="Codec Pro Bold"/>
                <a:cs typeface="Calibri" panose="020F0502020204030204" pitchFamily="34" charset="0"/>
                <a:sym typeface="Codec Pro Bold"/>
              </a:rPr>
              <a:t>07</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47D1C14-D2A3-CF65-4A00-8520BC4DC582}"/>
              </a:ext>
            </a:extLst>
          </p:cNvPr>
          <p:cNvGrpSpPr/>
          <p:nvPr/>
        </p:nvGrpSpPr>
        <p:grpSpPr>
          <a:xfrm flipH="1">
            <a:off x="-234950" y="0"/>
            <a:ext cx="6037302" cy="7922909"/>
            <a:chOff x="-447406" y="0"/>
            <a:chExt cx="6037302" cy="7922909"/>
          </a:xfrm>
        </p:grpSpPr>
        <p:sp>
          <p:nvSpPr>
            <p:cNvPr id="2" name="Freeform 2"/>
            <p:cNvSpPr/>
            <p:nvPr/>
          </p:nvSpPr>
          <p:spPr>
            <a:xfrm>
              <a:off x="0" y="0"/>
              <a:ext cx="5465140" cy="3010493"/>
            </a:xfrm>
            <a:custGeom>
              <a:avLst/>
              <a:gdLst/>
              <a:ahLst/>
              <a:cxnLst/>
              <a:rect l="l" t="t" r="r" b="b"/>
              <a:pathLst>
                <a:path w="5465140" h="3010493">
                  <a:moveTo>
                    <a:pt x="0" y="0"/>
                  </a:moveTo>
                  <a:lnTo>
                    <a:pt x="5465140" y="0"/>
                  </a:lnTo>
                  <a:lnTo>
                    <a:pt x="5465140" y="3010493"/>
                  </a:lnTo>
                  <a:lnTo>
                    <a:pt x="0" y="3010493"/>
                  </a:lnTo>
                  <a:lnTo>
                    <a:pt x="0" y="0"/>
                  </a:lnTo>
                  <a:close/>
                </a:path>
              </a:pathLst>
            </a:custGeom>
            <a:blipFill>
              <a:blip r:embed="rId2" cstate="print"/>
              <a:stretch>
                <a:fillRect t="-1286" b="-19888"/>
              </a:stretch>
            </a:blipFill>
          </p:spPr>
          <p:txBody>
            <a:bodyPr/>
            <a:lstStyle/>
            <a:p>
              <a:endParaRPr lang="ar-SA"/>
            </a:p>
          </p:txBody>
        </p:sp>
        <p:grpSp>
          <p:nvGrpSpPr>
            <p:cNvPr id="3" name="Group 3"/>
            <p:cNvGrpSpPr/>
            <p:nvPr/>
          </p:nvGrpSpPr>
          <p:grpSpPr>
            <a:xfrm>
              <a:off x="-447406" y="1505247"/>
              <a:ext cx="3251421" cy="6417662"/>
              <a:chOff x="0" y="0"/>
              <a:chExt cx="1653375" cy="3263436"/>
            </a:xfrm>
          </p:grpSpPr>
          <p:sp>
            <p:nvSpPr>
              <p:cNvPr id="4" name="Freeform 4"/>
              <p:cNvSpPr/>
              <p:nvPr/>
            </p:nvSpPr>
            <p:spPr>
              <a:xfrm>
                <a:off x="0" y="0"/>
                <a:ext cx="1653375" cy="3263436"/>
              </a:xfrm>
              <a:custGeom>
                <a:avLst/>
                <a:gdLst/>
                <a:ahLst/>
                <a:cxnLst/>
                <a:rect l="l" t="t" r="r" b="b"/>
                <a:pathLst>
                  <a:path w="1653375" h="3263436">
                    <a:moveTo>
                      <a:pt x="61908" y="0"/>
                    </a:moveTo>
                    <a:lnTo>
                      <a:pt x="1591467" y="0"/>
                    </a:lnTo>
                    <a:cubicBezTo>
                      <a:pt x="1607886" y="0"/>
                      <a:pt x="1623633" y="6522"/>
                      <a:pt x="1635243" y="18133"/>
                    </a:cubicBezTo>
                    <a:cubicBezTo>
                      <a:pt x="1646853" y="29743"/>
                      <a:pt x="1653375" y="45489"/>
                      <a:pt x="1653375" y="61908"/>
                    </a:cubicBezTo>
                    <a:lnTo>
                      <a:pt x="1653375" y="3201527"/>
                    </a:lnTo>
                    <a:cubicBezTo>
                      <a:pt x="1653375" y="3217946"/>
                      <a:pt x="1646853" y="3233693"/>
                      <a:pt x="1635243" y="3245303"/>
                    </a:cubicBezTo>
                    <a:cubicBezTo>
                      <a:pt x="1623633" y="3256913"/>
                      <a:pt x="1607886" y="3263436"/>
                      <a:pt x="1591467" y="3263436"/>
                    </a:cubicBezTo>
                    <a:lnTo>
                      <a:pt x="61908" y="3263436"/>
                    </a:lnTo>
                    <a:cubicBezTo>
                      <a:pt x="45489" y="3263436"/>
                      <a:pt x="29743" y="3256913"/>
                      <a:pt x="18133" y="3245303"/>
                    </a:cubicBezTo>
                    <a:cubicBezTo>
                      <a:pt x="6522" y="3233693"/>
                      <a:pt x="0" y="3217946"/>
                      <a:pt x="0" y="3201527"/>
                    </a:cubicBezTo>
                    <a:lnTo>
                      <a:pt x="0" y="61908"/>
                    </a:lnTo>
                    <a:cubicBezTo>
                      <a:pt x="0" y="45489"/>
                      <a:pt x="6522" y="29743"/>
                      <a:pt x="18133" y="18133"/>
                    </a:cubicBezTo>
                    <a:cubicBezTo>
                      <a:pt x="29743" y="6522"/>
                      <a:pt x="45489" y="0"/>
                      <a:pt x="61908" y="0"/>
                    </a:cubicBezTo>
                    <a:close/>
                  </a:path>
                </a:pathLst>
              </a:custGeom>
              <a:solidFill>
                <a:srgbClr val="FFFFFF"/>
              </a:solidFill>
              <a:ln w="9525" cap="rnd">
                <a:solidFill>
                  <a:srgbClr val="4598D7"/>
                </a:solidFill>
                <a:prstDash val="solid"/>
                <a:round/>
              </a:ln>
            </p:spPr>
            <p:txBody>
              <a:bodyPr/>
              <a:lstStyle/>
              <a:p>
                <a:endParaRPr lang="ar-SA"/>
              </a:p>
            </p:txBody>
          </p:sp>
          <p:sp>
            <p:nvSpPr>
              <p:cNvPr id="5" name="TextBox 5"/>
              <p:cNvSpPr txBox="1"/>
              <p:nvPr/>
            </p:nvSpPr>
            <p:spPr>
              <a:xfrm>
                <a:off x="0" y="-9525"/>
                <a:ext cx="1653375" cy="3272961"/>
              </a:xfrm>
              <a:prstGeom prst="rect">
                <a:avLst/>
              </a:prstGeom>
            </p:spPr>
            <p:txBody>
              <a:bodyPr lIns="50800" tIns="50800" rIns="50800" bIns="50800" rtlCol="0" anchor="ctr"/>
              <a:lstStyle/>
              <a:p>
                <a:pPr algn="ctr" rtl="1">
                  <a:lnSpc>
                    <a:spcPts val="998"/>
                  </a:lnSpc>
                </a:pPr>
                <a:endParaRPr/>
              </a:p>
            </p:txBody>
          </p:sp>
        </p:grpSp>
        <p:sp>
          <p:nvSpPr>
            <p:cNvPr id="6" name="Freeform 6"/>
            <p:cNvSpPr/>
            <p:nvPr/>
          </p:nvSpPr>
          <p:spPr>
            <a:xfrm flipH="1">
              <a:off x="1771153" y="6269444"/>
              <a:ext cx="966667" cy="966667"/>
            </a:xfrm>
            <a:custGeom>
              <a:avLst/>
              <a:gdLst/>
              <a:ahLst/>
              <a:cxnLst/>
              <a:rect l="l" t="t" r="r" b="b"/>
              <a:pathLst>
                <a:path w="966667" h="966667">
                  <a:moveTo>
                    <a:pt x="0" y="0"/>
                  </a:moveTo>
                  <a:lnTo>
                    <a:pt x="966667" y="0"/>
                  </a:lnTo>
                  <a:lnTo>
                    <a:pt x="966667" y="966667"/>
                  </a:lnTo>
                  <a:lnTo>
                    <a:pt x="0" y="966667"/>
                  </a:lnTo>
                  <a:lnTo>
                    <a:pt x="0" y="0"/>
                  </a:lnTo>
                  <a:close/>
                </a:path>
              </a:pathLst>
            </a:custGeom>
            <a:blipFill>
              <a:blip r:embed="rId3" cstate="print"/>
              <a:stretch>
                <a:fillRect/>
              </a:stretch>
            </a:blipFill>
          </p:spPr>
          <p:txBody>
            <a:bodyPr/>
            <a:lstStyle/>
            <a:p>
              <a:endParaRPr lang="ar-SA" dirty="0"/>
            </a:p>
          </p:txBody>
        </p:sp>
        <p:sp>
          <p:nvSpPr>
            <p:cNvPr id="7" name="Freeform 7"/>
            <p:cNvSpPr/>
            <p:nvPr/>
          </p:nvSpPr>
          <p:spPr>
            <a:xfrm flipH="1">
              <a:off x="198141" y="1765448"/>
              <a:ext cx="1570636" cy="389646"/>
            </a:xfrm>
            <a:custGeom>
              <a:avLst/>
              <a:gdLst/>
              <a:ahLst/>
              <a:cxnLst/>
              <a:rect l="l" t="t" r="r" b="b"/>
              <a:pathLst>
                <a:path w="1570636" h="389646">
                  <a:moveTo>
                    <a:pt x="0" y="0"/>
                  </a:moveTo>
                  <a:lnTo>
                    <a:pt x="1570637" y="0"/>
                  </a:lnTo>
                  <a:lnTo>
                    <a:pt x="1570637" y="389646"/>
                  </a:lnTo>
                  <a:lnTo>
                    <a:pt x="0" y="389646"/>
                  </a:lnTo>
                  <a:lnTo>
                    <a:pt x="0" y="0"/>
                  </a:lnTo>
                  <a:close/>
                </a:path>
              </a:pathLst>
            </a:custGeom>
            <a:blipFill>
              <a:blip r:embed="rId4" cstate="print"/>
              <a:stretch>
                <a:fillRect/>
              </a:stretch>
            </a:blipFill>
          </p:spPr>
          <p:txBody>
            <a:bodyPr/>
            <a:lstStyle/>
            <a:p>
              <a:endParaRPr lang="ar-SA" dirty="0"/>
            </a:p>
          </p:txBody>
        </p:sp>
        <p:grpSp>
          <p:nvGrpSpPr>
            <p:cNvPr id="8" name="Group 8"/>
            <p:cNvGrpSpPr/>
            <p:nvPr/>
          </p:nvGrpSpPr>
          <p:grpSpPr>
            <a:xfrm>
              <a:off x="2737820" y="2863850"/>
              <a:ext cx="2852076" cy="383804"/>
              <a:chOff x="0" y="0"/>
              <a:chExt cx="1920898" cy="226944"/>
            </a:xfrm>
          </p:grpSpPr>
          <p:sp>
            <p:nvSpPr>
              <p:cNvPr id="9" name="Freeform 9"/>
              <p:cNvSpPr/>
              <p:nvPr/>
            </p:nvSpPr>
            <p:spPr>
              <a:xfrm>
                <a:off x="0" y="0"/>
                <a:ext cx="1920897" cy="226944"/>
              </a:xfrm>
              <a:custGeom>
                <a:avLst/>
                <a:gdLst/>
                <a:ahLst/>
                <a:cxnLst/>
                <a:rect l="l" t="t" r="r" b="b"/>
                <a:pathLst>
                  <a:path w="1920897" h="226944">
                    <a:moveTo>
                      <a:pt x="53286" y="0"/>
                    </a:moveTo>
                    <a:lnTo>
                      <a:pt x="1867611" y="0"/>
                    </a:lnTo>
                    <a:cubicBezTo>
                      <a:pt x="1881743" y="0"/>
                      <a:pt x="1895297" y="5614"/>
                      <a:pt x="1905290" y="15607"/>
                    </a:cubicBezTo>
                    <a:cubicBezTo>
                      <a:pt x="1915283" y="25600"/>
                      <a:pt x="1920897" y="39154"/>
                      <a:pt x="1920897" y="53286"/>
                    </a:cubicBezTo>
                    <a:lnTo>
                      <a:pt x="1920897" y="173658"/>
                    </a:lnTo>
                    <a:cubicBezTo>
                      <a:pt x="1920897" y="187790"/>
                      <a:pt x="1915283" y="201344"/>
                      <a:pt x="1905290" y="211337"/>
                    </a:cubicBezTo>
                    <a:cubicBezTo>
                      <a:pt x="1895297" y="221330"/>
                      <a:pt x="1881743" y="226944"/>
                      <a:pt x="1867611" y="226944"/>
                    </a:cubicBezTo>
                    <a:lnTo>
                      <a:pt x="53286" y="226944"/>
                    </a:lnTo>
                    <a:cubicBezTo>
                      <a:pt x="39154" y="226944"/>
                      <a:pt x="25600" y="221330"/>
                      <a:pt x="15607" y="211337"/>
                    </a:cubicBezTo>
                    <a:cubicBezTo>
                      <a:pt x="5614" y="201344"/>
                      <a:pt x="0" y="187790"/>
                      <a:pt x="0" y="173658"/>
                    </a:cubicBezTo>
                    <a:lnTo>
                      <a:pt x="0" y="53286"/>
                    </a:lnTo>
                    <a:cubicBezTo>
                      <a:pt x="0" y="39154"/>
                      <a:pt x="5614" y="25600"/>
                      <a:pt x="15607" y="15607"/>
                    </a:cubicBezTo>
                    <a:cubicBezTo>
                      <a:pt x="25600" y="5614"/>
                      <a:pt x="39154" y="0"/>
                      <a:pt x="53286" y="0"/>
                    </a:cubicBezTo>
                    <a:close/>
                  </a:path>
                </a:pathLst>
              </a:custGeom>
              <a:solidFill>
                <a:srgbClr val="4598D7"/>
              </a:solidFill>
            </p:spPr>
            <p:txBody>
              <a:bodyPr/>
              <a:lstStyle/>
              <a:p>
                <a:endParaRPr lang="ar-SA"/>
              </a:p>
            </p:txBody>
          </p:sp>
          <p:sp>
            <p:nvSpPr>
              <p:cNvPr id="10" name="TextBox 10"/>
              <p:cNvSpPr txBox="1"/>
              <p:nvPr/>
            </p:nvSpPr>
            <p:spPr>
              <a:xfrm>
                <a:off x="0" y="-9525"/>
                <a:ext cx="1920898" cy="236469"/>
              </a:xfrm>
              <a:prstGeom prst="rect">
                <a:avLst/>
              </a:prstGeom>
            </p:spPr>
            <p:txBody>
              <a:bodyPr lIns="50800" tIns="50800" rIns="50800" bIns="50800" rtlCol="0" anchor="ctr"/>
              <a:lstStyle/>
              <a:p>
                <a:pPr algn="ctr" rtl="1">
                  <a:lnSpc>
                    <a:spcPts val="998"/>
                  </a:lnSpc>
                </a:pPr>
                <a:endParaRPr/>
              </a:p>
            </p:txBody>
          </p:sp>
        </p:grpSp>
        <p:sp>
          <p:nvSpPr>
            <p:cNvPr id="11" name="TextBox 11"/>
            <p:cNvSpPr txBox="1"/>
            <p:nvPr/>
          </p:nvSpPr>
          <p:spPr>
            <a:xfrm>
              <a:off x="195766" y="2301392"/>
              <a:ext cx="2358737" cy="858184"/>
            </a:xfrm>
            <a:prstGeom prst="rect">
              <a:avLst/>
            </a:prstGeom>
          </p:spPr>
          <p:txBody>
            <a:bodyPr lIns="0" tIns="0" rIns="0" bIns="0" rtlCol="0" anchor="t">
              <a:spAutoFit/>
            </a:bodyPr>
            <a:lstStyle/>
            <a:p>
              <a:pPr algn="r" rtl="1">
                <a:lnSpc>
                  <a:spcPts val="2258"/>
                </a:lnSpc>
              </a:pPr>
              <a:r>
                <a:rPr lang="ar-SA" sz="1612" b="1" i="0" u="none" baseline="0" dirty="0">
                  <a:solidFill>
                    <a:srgbClr val="0B5184"/>
                  </a:solidFill>
                  <a:latin typeface="Montserrat Bold"/>
                  <a:ea typeface="Montserrat Bold"/>
                  <a:sym typeface="Montserrat Bold"/>
                </a:rPr>
                <a:t>هل تراودك مخاوف حيال عمليات انتحال الهوية والاحتيال وجرائم الإنترنت؟</a:t>
              </a:r>
            </a:p>
          </p:txBody>
        </p:sp>
        <p:sp>
          <p:nvSpPr>
            <p:cNvPr id="12" name="TextBox 12"/>
            <p:cNvSpPr txBox="1"/>
            <p:nvPr/>
          </p:nvSpPr>
          <p:spPr>
            <a:xfrm>
              <a:off x="198141" y="3240239"/>
              <a:ext cx="2480932" cy="212879"/>
            </a:xfrm>
            <a:prstGeom prst="rect">
              <a:avLst/>
            </a:prstGeom>
          </p:spPr>
          <p:txBody>
            <a:bodyPr lIns="0" tIns="0" rIns="0" bIns="0" rtlCol="0" anchor="t">
              <a:spAutoFit/>
            </a:bodyPr>
            <a:lstStyle/>
            <a:p>
              <a:pPr algn="r" rtl="1">
                <a:lnSpc>
                  <a:spcPts val="1787"/>
                </a:lnSpc>
              </a:pPr>
              <a:r>
                <a:rPr lang="ar-SA" sz="1276" b="1" i="0" u="none" baseline="0">
                  <a:solidFill>
                    <a:srgbClr val="0B5184"/>
                  </a:solidFill>
                  <a:latin typeface="Montserrat Bold"/>
                  <a:ea typeface="Montserrat Bold"/>
                  <a:sym typeface="Montserrat Bold"/>
                </a:rPr>
                <a:t>استرجع مقاليد حسابك مع IDCARE</a:t>
              </a:r>
            </a:p>
          </p:txBody>
        </p:sp>
        <p:sp>
          <p:nvSpPr>
            <p:cNvPr id="13" name="TextBox 13"/>
            <p:cNvSpPr txBox="1"/>
            <p:nvPr/>
          </p:nvSpPr>
          <p:spPr>
            <a:xfrm>
              <a:off x="195766" y="3556978"/>
              <a:ext cx="2358737" cy="2497735"/>
            </a:xfrm>
            <a:prstGeom prst="rect">
              <a:avLst/>
            </a:prstGeom>
          </p:spPr>
          <p:txBody>
            <a:bodyPr lIns="0" tIns="0" rIns="0" bIns="0" rtlCol="0" anchor="t">
              <a:spAutoFit/>
            </a:bodyPr>
            <a:lstStyle/>
            <a:p>
              <a:pPr algn="r" rtl="1">
                <a:lnSpc>
                  <a:spcPts val="1396"/>
                </a:lnSpc>
              </a:pPr>
              <a:r>
                <a:rPr lang="ar-SA" sz="1050" b="1" i="0" u="none" baseline="0" dirty="0">
                  <a:solidFill>
                    <a:srgbClr val="0B5184"/>
                  </a:solidFill>
                  <a:latin typeface="Montserrat Medium"/>
                  <a:ea typeface="Montserrat Medium"/>
                  <a:sym typeface="Montserrat Medium"/>
                </a:rPr>
                <a:t>كل سنة، </a:t>
              </a:r>
              <a:r>
                <a:rPr lang="ar-SA" sz="1050" b="1" i="0" u="none" baseline="0" dirty="0">
                  <a:solidFill>
                    <a:srgbClr val="0B5184"/>
                  </a:solidFill>
                  <a:latin typeface="Montserrat Bold"/>
                  <a:ea typeface="Montserrat Bold"/>
                  <a:sym typeface="Montserrat Bold"/>
                </a:rPr>
                <a:t>يتضرر نحو مليون مواطن أسترالي</a:t>
              </a:r>
              <a:r>
                <a:rPr lang="ar-SA" sz="1050" b="1" i="0" u="none" baseline="0" dirty="0">
                  <a:solidFill>
                    <a:srgbClr val="0B5184"/>
                  </a:solidFill>
                  <a:latin typeface="Montserrat Medium"/>
                  <a:ea typeface="Montserrat Medium"/>
                  <a:sym typeface="Montserrat Medium"/>
                </a:rPr>
                <a:t> جراء عمليات الاحتيال والجرائم الإلكترونية وعمليات انتحال الشخصية.</a:t>
              </a:r>
            </a:p>
            <a:p>
              <a:pPr algn="r" rtl="1">
                <a:lnSpc>
                  <a:spcPts val="1396"/>
                </a:lnSpc>
              </a:pPr>
              <a:endParaRPr lang="ar-SA" sz="1050" b="1" dirty="0">
                <a:solidFill>
                  <a:srgbClr val="0B5184"/>
                </a:solidFill>
                <a:latin typeface="Montserrat Medium"/>
                <a:ea typeface="Montserrat Medium"/>
                <a:sym typeface="Montserrat Medium"/>
              </a:endParaRPr>
            </a:p>
            <a:p>
              <a:pPr algn="r" rtl="1">
                <a:lnSpc>
                  <a:spcPts val="1396"/>
                </a:lnSpc>
              </a:pPr>
              <a:r>
                <a:rPr lang="ar-SA" sz="1050" b="1" i="0" u="none" baseline="0" dirty="0">
                  <a:solidFill>
                    <a:srgbClr val="0B5184"/>
                  </a:solidFill>
                  <a:latin typeface="Montserrat Medium"/>
                  <a:ea typeface="Montserrat Medium"/>
                  <a:sym typeface="Montserrat Medium"/>
                </a:rPr>
                <a:t>إن كنت أحد هؤلاء المتضررين، </a:t>
              </a:r>
              <a:r>
                <a:rPr lang="ar-SA" sz="1050" b="1" i="0" u="none" baseline="0" dirty="0">
                  <a:solidFill>
                    <a:srgbClr val="0B5184"/>
                  </a:solidFill>
                  <a:latin typeface="Montserrat Bold"/>
                  <a:ea typeface="Montserrat Bold"/>
                  <a:sym typeface="Montserrat Bold"/>
                </a:rPr>
                <a:t>لا تخجل من نفسك</a:t>
              </a:r>
              <a:r>
                <a:rPr lang="ar-SA" sz="1050" b="1" i="0" u="none" baseline="0" dirty="0">
                  <a:solidFill>
                    <a:srgbClr val="0B5184"/>
                  </a:solidFill>
                  <a:latin typeface="Montserrat Medium"/>
                  <a:ea typeface="Montserrat Medium"/>
                  <a:sym typeface="Montserrat Medium"/>
                </a:rPr>
                <a:t> - فلست وحدك.</a:t>
              </a:r>
            </a:p>
            <a:p>
              <a:pPr algn="r" rtl="1">
                <a:lnSpc>
                  <a:spcPts val="1396"/>
                </a:lnSpc>
              </a:pPr>
              <a:endParaRPr lang="ar-SA" sz="1050" b="1" dirty="0">
                <a:solidFill>
                  <a:srgbClr val="0B5184"/>
                </a:solidFill>
                <a:latin typeface="Montserrat Medium"/>
                <a:ea typeface="Montserrat Medium"/>
                <a:sym typeface="Montserrat Medium"/>
              </a:endParaRPr>
            </a:p>
            <a:p>
              <a:pPr algn="r" rtl="1">
                <a:lnSpc>
                  <a:spcPts val="1396"/>
                </a:lnSpc>
              </a:pPr>
              <a:r>
                <a:rPr lang="ar-SA" sz="1050" b="1" i="0" u="none" baseline="0" dirty="0">
                  <a:solidFill>
                    <a:srgbClr val="0B5184"/>
                  </a:solidFill>
                  <a:latin typeface="Montserrat Medium"/>
                  <a:ea typeface="Montserrat Medium"/>
                  <a:sym typeface="Montserrat Medium"/>
                </a:rPr>
                <a:t>IDCARE هي </a:t>
              </a:r>
              <a:r>
                <a:rPr lang="ar-SA" sz="1050" b="1" i="0" u="none" baseline="0" dirty="0">
                  <a:solidFill>
                    <a:srgbClr val="0B5184"/>
                  </a:solidFill>
                  <a:latin typeface="Montserrat Bold"/>
                  <a:ea typeface="Montserrat Bold"/>
                  <a:sym typeface="Montserrat Bold"/>
                </a:rPr>
                <a:t>خدمة مجانية مختصة بالهويات الوطنية والدعم السيبراني</a:t>
              </a:r>
              <a:r>
                <a:rPr lang="ar-SA" sz="1050" b="0" i="0" u="none" baseline="0" dirty="0">
                  <a:solidFill>
                    <a:srgbClr val="0B5184"/>
                  </a:solidFill>
                  <a:latin typeface="Montserrat Bold"/>
                  <a:ea typeface="Montserrat Bold"/>
                  <a:sym typeface="Montserrat Bold"/>
                </a:rPr>
                <a:t>.</a:t>
              </a:r>
            </a:p>
            <a:p>
              <a:pPr algn="r" rtl="1">
                <a:lnSpc>
                  <a:spcPts val="1396"/>
                </a:lnSpc>
              </a:pPr>
              <a:endParaRPr lang="ar-SA" sz="1050" b="1" dirty="0">
                <a:solidFill>
                  <a:srgbClr val="0B5184"/>
                </a:solidFill>
                <a:latin typeface="Montserrat Bold"/>
                <a:ea typeface="Montserrat Bold"/>
                <a:sym typeface="Montserrat Bold"/>
              </a:endParaRPr>
            </a:p>
            <a:p>
              <a:pPr algn="r" rtl="1">
                <a:lnSpc>
                  <a:spcPts val="1396"/>
                </a:lnSpc>
              </a:pPr>
              <a:r>
                <a:rPr lang="ar-SA" sz="1050" b="1" i="0" u="none" baseline="0" dirty="0">
                  <a:solidFill>
                    <a:srgbClr val="0B5184"/>
                  </a:solidFill>
                  <a:latin typeface="Montserrat Medium"/>
                  <a:ea typeface="Montserrat Medium"/>
                  <a:sym typeface="Montserrat Medium"/>
                </a:rPr>
                <a:t> </a:t>
              </a:r>
              <a:r>
                <a:rPr lang="ar-SA" sz="1050" b="1" i="0" u="none" baseline="0" dirty="0">
                  <a:solidFill>
                    <a:srgbClr val="0B5184"/>
                  </a:solidFill>
                  <a:latin typeface="Montserrat Bold"/>
                  <a:ea typeface="Montserrat Bold"/>
                  <a:sym typeface="Montserrat Bold"/>
                </a:rPr>
                <a:t>مديرونا وخبراؤنا لديهم باع طويل في جرائم انتحال الشخصية والأمن السيبراني</a:t>
              </a:r>
              <a:r>
                <a:rPr lang="ar-EG" sz="1050" b="1" i="0" u="none" baseline="0" dirty="0">
                  <a:solidFill>
                    <a:srgbClr val="0B5184"/>
                  </a:solidFill>
                  <a:latin typeface="Montserrat Bold"/>
                  <a:ea typeface="Montserrat Bold"/>
                  <a:sym typeface="Montserrat Bold"/>
                </a:rPr>
                <a:t>؛</a:t>
              </a:r>
              <a:r>
                <a:rPr lang="ar-SA" sz="1050" b="1" i="0" u="none" baseline="0" dirty="0">
                  <a:solidFill>
                    <a:srgbClr val="0B5184"/>
                  </a:solidFill>
                  <a:latin typeface="Montserrat Medium"/>
                  <a:ea typeface="Montserrat Medium"/>
                  <a:sym typeface="Montserrat Medium"/>
                </a:rPr>
                <a:t> إذ نوفر لك </a:t>
              </a:r>
              <a:r>
                <a:rPr lang="ar-SA" sz="1050" b="1" i="0" u="none" baseline="0" dirty="0">
                  <a:solidFill>
                    <a:srgbClr val="0B5184"/>
                  </a:solidFill>
                  <a:latin typeface="Montserrat Bold"/>
                  <a:ea typeface="Montserrat Bold"/>
                  <a:sym typeface="Montserrat Bold"/>
                </a:rPr>
                <a:t>دعمًا مجانيًا مخصوصًا من أجلك </a:t>
              </a:r>
              <a:r>
                <a:rPr lang="ar-SA" sz="1050" b="1" i="0" u="none" baseline="0" dirty="0">
                  <a:solidFill>
                    <a:srgbClr val="0B5184"/>
                  </a:solidFill>
                  <a:latin typeface="Montserrat Medium"/>
                  <a:ea typeface="Montserrat Medium"/>
                  <a:sym typeface="Montserrat Medium"/>
                </a:rPr>
                <a:t>لنساعدك على استعادة حساباتك وإداراتها.</a:t>
              </a:r>
            </a:p>
          </p:txBody>
        </p:sp>
        <p:sp>
          <p:nvSpPr>
            <p:cNvPr id="14" name="TextBox 14"/>
            <p:cNvSpPr txBox="1"/>
            <p:nvPr/>
          </p:nvSpPr>
          <p:spPr>
            <a:xfrm>
              <a:off x="198141" y="6292850"/>
              <a:ext cx="1477532" cy="892424"/>
            </a:xfrm>
            <a:prstGeom prst="rect">
              <a:avLst/>
            </a:prstGeom>
          </p:spPr>
          <p:txBody>
            <a:bodyPr lIns="0" tIns="0" rIns="0" bIns="0" rtlCol="0" anchor="t">
              <a:spAutoFit/>
            </a:bodyPr>
            <a:lstStyle/>
            <a:p>
              <a:pPr algn="r" rtl="1">
                <a:lnSpc>
                  <a:spcPts val="2754"/>
                </a:lnSpc>
              </a:pPr>
              <a:r>
                <a:rPr lang="ar-SA" sz="1967" b="1" i="0" u="none" baseline="0" dirty="0">
                  <a:solidFill>
                    <a:srgbClr val="0B5184"/>
                  </a:solidFill>
                  <a:latin typeface="Montserrat Bold"/>
                  <a:ea typeface="Montserrat Bold"/>
                  <a:sym typeface="Montserrat Bold"/>
                </a:rPr>
                <a:t>تواصل معنا</a:t>
              </a:r>
            </a:p>
            <a:p>
              <a:pPr algn="r" rtl="1">
                <a:lnSpc>
                  <a:spcPts val="2410"/>
                </a:lnSpc>
              </a:pPr>
              <a:r>
                <a:rPr lang="en-GB" sz="1721" b="1" i="0" u="none" baseline="0" dirty="0">
                  <a:solidFill>
                    <a:srgbClr val="020202"/>
                  </a:solidFill>
                  <a:latin typeface="Montserrat Bold"/>
                  <a:ea typeface="Montserrat Bold"/>
                  <a:sym typeface="Montserrat Bold"/>
                </a:rPr>
                <a:t>160</a:t>
              </a:r>
              <a:r>
                <a:rPr lang="ar-SA" sz="1721" b="1" i="0" u="none" baseline="0" dirty="0">
                  <a:solidFill>
                    <a:srgbClr val="020202"/>
                  </a:solidFill>
                  <a:latin typeface="Montserrat Bold"/>
                  <a:ea typeface="Montserrat Bold"/>
                  <a:sym typeface="Montserrat Bold"/>
                </a:rPr>
                <a:t> 595 </a:t>
              </a:r>
              <a:r>
                <a:rPr lang="en-GB" sz="1721" b="1" i="0" u="none" baseline="0" dirty="0">
                  <a:solidFill>
                    <a:srgbClr val="020202"/>
                  </a:solidFill>
                  <a:latin typeface="Montserrat Bold"/>
                  <a:ea typeface="Montserrat Bold"/>
                  <a:sym typeface="Montserrat Bold"/>
                </a:rPr>
                <a:t>1800</a:t>
              </a:r>
              <a:endParaRPr lang="ar-SA" sz="1721" b="1" i="0" u="none" baseline="0" dirty="0">
                <a:solidFill>
                  <a:srgbClr val="020202"/>
                </a:solidFill>
                <a:latin typeface="Montserrat Bold"/>
                <a:ea typeface="Montserrat Bold"/>
                <a:sym typeface="Montserrat Bold"/>
              </a:endParaRPr>
            </a:p>
            <a:p>
              <a:pPr algn="r" rtl="1">
                <a:lnSpc>
                  <a:spcPts val="1893"/>
                </a:lnSpc>
              </a:pPr>
              <a:r>
                <a:rPr lang="ar-SA" sz="1352" b="1" i="0" u="none" baseline="0" dirty="0">
                  <a:solidFill>
                    <a:srgbClr val="020202"/>
                  </a:solidFill>
                  <a:latin typeface="Montserrat Bold"/>
                  <a:ea typeface="Montserrat Bold"/>
                  <a:sym typeface="Montserrat Bold"/>
                </a:rPr>
                <a:t>www.idcare.org</a:t>
              </a:r>
            </a:p>
          </p:txBody>
        </p:sp>
        <p:sp>
          <p:nvSpPr>
            <p:cNvPr id="15" name="TextBox 15"/>
            <p:cNvSpPr txBox="1"/>
            <p:nvPr/>
          </p:nvSpPr>
          <p:spPr>
            <a:xfrm>
              <a:off x="2983700" y="2932963"/>
              <a:ext cx="2481441" cy="217047"/>
            </a:xfrm>
            <a:prstGeom prst="rect">
              <a:avLst/>
            </a:prstGeom>
          </p:spPr>
          <p:txBody>
            <a:bodyPr wrap="square" lIns="0" tIns="0" rIns="0" bIns="0" rtlCol="0" anchor="t">
              <a:spAutoFit/>
            </a:bodyPr>
            <a:lstStyle/>
            <a:p>
              <a:pPr algn="r" rtl="1">
                <a:lnSpc>
                  <a:spcPts val="1879"/>
                </a:lnSpc>
              </a:pPr>
              <a:r>
                <a:rPr lang="ar-SA" sz="1100" b="1" i="0" u="none" baseline="0" dirty="0">
                  <a:solidFill>
                    <a:srgbClr val="FFFFFF"/>
                  </a:solidFill>
                  <a:latin typeface="Montserrat Bold"/>
                  <a:ea typeface="Montserrat Bold"/>
                  <a:sym typeface="Montserrat Bold"/>
                </a:rPr>
                <a:t>مؤسسة IDCARE بوسعها مساعدتك إذا:</a:t>
              </a:r>
            </a:p>
          </p:txBody>
        </p:sp>
        <p:sp>
          <p:nvSpPr>
            <p:cNvPr id="16" name="TextBox 16"/>
            <p:cNvSpPr txBox="1"/>
            <p:nvPr/>
          </p:nvSpPr>
          <p:spPr>
            <a:xfrm>
              <a:off x="2983699" y="3433100"/>
              <a:ext cx="2182755" cy="3938194"/>
            </a:xfrm>
            <a:prstGeom prst="rect">
              <a:avLst/>
            </a:prstGeom>
          </p:spPr>
          <p:txBody>
            <a:bodyPr lIns="0" tIns="0" rIns="0" bIns="0" rtlCol="0" anchor="t">
              <a:spAutoFit/>
            </a:bodyPr>
            <a:lstStyle/>
            <a:p>
              <a:pPr algn="r" rtl="1">
                <a:lnSpc>
                  <a:spcPct val="130000"/>
                </a:lnSpc>
              </a:pPr>
              <a:r>
                <a:rPr lang="ar-SA" sz="1100" b="1" i="0" u="none" baseline="0" dirty="0">
                  <a:solidFill>
                    <a:srgbClr val="071A30"/>
                  </a:solidFill>
                  <a:latin typeface="Montserrat Medium"/>
                  <a:ea typeface="Montserrat Medium"/>
                  <a:sym typeface="Montserrat Medium"/>
                </a:rPr>
                <a:t>✓ اكتشفت أن هناك من ينتحل هويتك</a:t>
              </a:r>
              <a:r>
                <a:rPr lang="ar-EG" sz="1100" b="1" i="0" u="none" baseline="0" dirty="0">
                  <a:solidFill>
                    <a:srgbClr val="071A30"/>
                  </a:solidFill>
                  <a:latin typeface="Montserrat Medium"/>
                  <a:ea typeface="Montserrat Medium"/>
                  <a:sym typeface="Montserrat Medium"/>
                </a:rPr>
                <a:t>.</a:t>
              </a:r>
              <a:endParaRPr lang="ar-SA" sz="1100" b="1" i="0" u="none" baseline="0" dirty="0">
                <a:solidFill>
                  <a:srgbClr val="071A30"/>
                </a:solidFill>
                <a:latin typeface="Montserrat Medium"/>
                <a:ea typeface="Montserrat Medium"/>
                <a:sym typeface="Montserrat Medium"/>
              </a:endParaRPr>
            </a:p>
            <a:p>
              <a:pPr algn="r" rtl="1">
                <a:lnSpc>
                  <a:spcPct val="130000"/>
                </a:lnSpc>
              </a:pPr>
              <a:endParaRPr lang="ar-SA" sz="1100" b="1" dirty="0">
                <a:solidFill>
                  <a:srgbClr val="071A30"/>
                </a:solidFill>
                <a:latin typeface="Montserrat Medium"/>
                <a:ea typeface="Montserrat Medium"/>
                <a:sym typeface="Montserrat Medium"/>
              </a:endParaRPr>
            </a:p>
            <a:p>
              <a:pPr algn="r" rtl="1">
                <a:lnSpc>
                  <a:spcPct val="130000"/>
                </a:lnSpc>
              </a:pPr>
              <a:r>
                <a:rPr lang="ar-SA" sz="1100" b="1" i="0" u="none" baseline="0" dirty="0">
                  <a:solidFill>
                    <a:srgbClr val="071A30"/>
                  </a:solidFill>
                  <a:latin typeface="Montserrat Medium"/>
                  <a:ea typeface="Montserrat Medium"/>
                  <a:sym typeface="Montserrat Medium"/>
                </a:rPr>
                <a:t>✓ نقرت على رابط مشبوه</a:t>
              </a:r>
              <a:r>
                <a:rPr lang="ar-EG" sz="1100" b="1" i="0" u="none" baseline="0" dirty="0">
                  <a:solidFill>
                    <a:srgbClr val="071A30"/>
                  </a:solidFill>
                  <a:latin typeface="Montserrat Medium"/>
                  <a:ea typeface="Montserrat Medium"/>
                  <a:sym typeface="Montserrat Medium"/>
                </a:rPr>
                <a:t>.</a:t>
              </a:r>
              <a:endParaRPr lang="ar-SA" sz="1100" b="1" i="0" u="none" baseline="0" dirty="0">
                <a:solidFill>
                  <a:srgbClr val="071A30"/>
                </a:solidFill>
                <a:latin typeface="Montserrat Medium"/>
                <a:ea typeface="Montserrat Medium"/>
                <a:sym typeface="Montserrat Medium"/>
              </a:endParaRPr>
            </a:p>
            <a:p>
              <a:pPr algn="r" rtl="1">
                <a:lnSpc>
                  <a:spcPct val="130000"/>
                </a:lnSpc>
              </a:pPr>
              <a:endParaRPr lang="ar-SA" sz="1100" b="1" dirty="0">
                <a:solidFill>
                  <a:srgbClr val="071A30"/>
                </a:solidFill>
                <a:latin typeface="Montserrat Medium"/>
                <a:ea typeface="Montserrat Medium"/>
                <a:sym typeface="Montserrat Medium"/>
              </a:endParaRPr>
            </a:p>
            <a:p>
              <a:pPr algn="r" rtl="1">
                <a:lnSpc>
                  <a:spcPct val="130000"/>
                </a:lnSpc>
              </a:pPr>
              <a:r>
                <a:rPr lang="ar-SA" sz="1100" b="1" i="0" u="none" baseline="0" dirty="0">
                  <a:solidFill>
                    <a:srgbClr val="071A30"/>
                  </a:solidFill>
                  <a:latin typeface="Montserrat Medium"/>
                  <a:ea typeface="Montserrat Medium"/>
                  <a:sym typeface="Montserrat Medium"/>
                </a:rPr>
                <a:t>✓ زرت موقعًا وهميًا</a:t>
              </a:r>
              <a:r>
                <a:rPr lang="ar-EG" sz="1100" b="1" i="0" u="none" baseline="0" dirty="0">
                  <a:solidFill>
                    <a:srgbClr val="071A30"/>
                  </a:solidFill>
                  <a:latin typeface="Montserrat Medium"/>
                  <a:ea typeface="Montserrat Medium"/>
                  <a:sym typeface="Montserrat Medium"/>
                </a:rPr>
                <a:t>.</a:t>
              </a:r>
              <a:endParaRPr lang="ar-SA" sz="1100" b="1" i="0" u="none" baseline="0" dirty="0">
                <a:solidFill>
                  <a:srgbClr val="071A30"/>
                </a:solidFill>
                <a:latin typeface="Montserrat Medium"/>
                <a:ea typeface="Montserrat Medium"/>
                <a:sym typeface="Montserrat Medium"/>
              </a:endParaRPr>
            </a:p>
            <a:p>
              <a:pPr algn="r" rtl="1">
                <a:lnSpc>
                  <a:spcPct val="130000"/>
                </a:lnSpc>
              </a:pPr>
              <a:endParaRPr lang="ar-SA" sz="1100" b="1" dirty="0">
                <a:solidFill>
                  <a:srgbClr val="071A30"/>
                </a:solidFill>
                <a:latin typeface="Montserrat Medium"/>
                <a:ea typeface="Montserrat Medium"/>
                <a:sym typeface="Montserrat Medium"/>
              </a:endParaRPr>
            </a:p>
            <a:p>
              <a:pPr algn="r" rtl="1">
                <a:lnSpc>
                  <a:spcPct val="130000"/>
                </a:lnSpc>
              </a:pPr>
              <a:r>
                <a:rPr lang="ar-SA" sz="1100" b="1" i="0" u="none" baseline="0" dirty="0">
                  <a:solidFill>
                    <a:srgbClr val="071A30"/>
                  </a:solidFill>
                  <a:latin typeface="Montserrat Medium"/>
                  <a:ea typeface="Montserrat Medium"/>
                  <a:sym typeface="Montserrat Medium"/>
                </a:rPr>
                <a:t>✓ أجبت عن مكالمة احتيال</a:t>
              </a:r>
              <a:r>
                <a:rPr lang="ar-EG" sz="1100" b="1" i="0" u="none" baseline="0" dirty="0">
                  <a:solidFill>
                    <a:srgbClr val="071A30"/>
                  </a:solidFill>
                  <a:latin typeface="Montserrat Medium"/>
                  <a:ea typeface="Montserrat Medium"/>
                  <a:sym typeface="Montserrat Medium"/>
                </a:rPr>
                <a:t>.</a:t>
              </a:r>
              <a:endParaRPr lang="ar-SA" sz="1100" b="1" i="0" u="none" baseline="0" dirty="0">
                <a:solidFill>
                  <a:srgbClr val="071A30"/>
                </a:solidFill>
                <a:latin typeface="Montserrat Medium"/>
                <a:ea typeface="Montserrat Medium"/>
                <a:sym typeface="Montserrat Medium"/>
              </a:endParaRPr>
            </a:p>
            <a:p>
              <a:pPr algn="r" rtl="1">
                <a:lnSpc>
                  <a:spcPct val="130000"/>
                </a:lnSpc>
              </a:pPr>
              <a:endParaRPr lang="ar-SA" sz="1100" b="1" dirty="0">
                <a:solidFill>
                  <a:srgbClr val="071A30"/>
                </a:solidFill>
                <a:latin typeface="Montserrat Medium"/>
                <a:ea typeface="Montserrat Medium"/>
                <a:sym typeface="Montserrat Medium"/>
              </a:endParaRPr>
            </a:p>
            <a:p>
              <a:pPr algn="r" rtl="1">
                <a:lnSpc>
                  <a:spcPct val="130000"/>
                </a:lnSpc>
              </a:pPr>
              <a:r>
                <a:rPr lang="ar-SA" sz="1100" b="1" i="0" u="none" baseline="0" dirty="0">
                  <a:solidFill>
                    <a:srgbClr val="071A30"/>
                  </a:solidFill>
                  <a:latin typeface="Montserrat Medium"/>
                  <a:ea typeface="Montserrat Medium"/>
                  <a:sym typeface="Montserrat Medium"/>
                </a:rPr>
                <a:t>✓ قدّمت معلوماتك الشخصية إلى مجرم</a:t>
              </a:r>
              <a:r>
                <a:rPr lang="ar-EG" sz="1100" b="1" i="0" u="none" baseline="0" dirty="0">
                  <a:solidFill>
                    <a:srgbClr val="071A30"/>
                  </a:solidFill>
                  <a:latin typeface="Montserrat Medium"/>
                  <a:ea typeface="Montserrat Medium"/>
                  <a:sym typeface="Montserrat Medium"/>
                </a:rPr>
                <a:t>.</a:t>
              </a:r>
              <a:endParaRPr lang="ar-SA" sz="1100" b="1" i="0" u="none" baseline="0" dirty="0">
                <a:solidFill>
                  <a:srgbClr val="071A30"/>
                </a:solidFill>
                <a:latin typeface="Montserrat Medium"/>
                <a:ea typeface="Montserrat Medium"/>
                <a:sym typeface="Montserrat Medium"/>
              </a:endParaRPr>
            </a:p>
            <a:p>
              <a:pPr algn="r" rtl="1">
                <a:lnSpc>
                  <a:spcPct val="130000"/>
                </a:lnSpc>
              </a:pPr>
              <a:endParaRPr lang="ar-SA" sz="1100" b="1" dirty="0">
                <a:solidFill>
                  <a:srgbClr val="071A30"/>
                </a:solidFill>
                <a:latin typeface="Montserrat Medium"/>
                <a:ea typeface="Montserrat Medium"/>
                <a:sym typeface="Montserrat Medium"/>
              </a:endParaRPr>
            </a:p>
            <a:p>
              <a:pPr algn="r" rtl="1">
                <a:lnSpc>
                  <a:spcPct val="130000"/>
                </a:lnSpc>
              </a:pPr>
              <a:r>
                <a:rPr lang="ar-SA" sz="1100" b="1" i="0" u="none" baseline="0" dirty="0">
                  <a:solidFill>
                    <a:srgbClr val="071A30"/>
                  </a:solidFill>
                  <a:latin typeface="Montserrat Medium"/>
                  <a:ea typeface="Montserrat Medium"/>
                  <a:sym typeface="Montserrat Medium"/>
                </a:rPr>
                <a:t>✓ فقدت محفظتك</a:t>
              </a:r>
              <a:r>
                <a:rPr lang="ar-EG" sz="1100" b="1" i="0" u="none" baseline="0" dirty="0">
                  <a:solidFill>
                    <a:srgbClr val="071A30"/>
                  </a:solidFill>
                  <a:latin typeface="Montserrat Medium"/>
                  <a:ea typeface="Montserrat Medium"/>
                  <a:sym typeface="Montserrat Medium"/>
                </a:rPr>
                <a:t>.</a:t>
              </a:r>
              <a:endParaRPr lang="ar-SA" sz="1100" b="1" i="0" u="none" baseline="0" dirty="0">
                <a:solidFill>
                  <a:srgbClr val="071A30"/>
                </a:solidFill>
                <a:latin typeface="Montserrat Medium"/>
                <a:ea typeface="Montserrat Medium"/>
                <a:sym typeface="Montserrat Medium"/>
              </a:endParaRPr>
            </a:p>
            <a:p>
              <a:pPr algn="r" rtl="1">
                <a:lnSpc>
                  <a:spcPct val="130000"/>
                </a:lnSpc>
              </a:pPr>
              <a:endParaRPr lang="ar-SA" sz="1100" b="1" dirty="0">
                <a:solidFill>
                  <a:srgbClr val="071A30"/>
                </a:solidFill>
                <a:latin typeface="Montserrat Medium"/>
                <a:ea typeface="Montserrat Medium"/>
                <a:sym typeface="Montserrat Medium"/>
              </a:endParaRPr>
            </a:p>
            <a:p>
              <a:pPr algn="r" rtl="1">
                <a:lnSpc>
                  <a:spcPct val="130000"/>
                </a:lnSpc>
              </a:pPr>
              <a:r>
                <a:rPr lang="ar-SA" sz="1100" b="1" i="0" u="none" baseline="0" dirty="0">
                  <a:solidFill>
                    <a:srgbClr val="071A30"/>
                  </a:solidFill>
                  <a:latin typeface="Montserrat Medium"/>
                  <a:ea typeface="Montserrat Medium"/>
                  <a:sym typeface="Montserrat Medium"/>
                </a:rPr>
                <a:t>✓ تعرّض منزلك لعملية سطو</a:t>
              </a:r>
              <a:r>
                <a:rPr lang="ar-EG" sz="1100" b="1" i="0" u="none" baseline="0" dirty="0">
                  <a:solidFill>
                    <a:srgbClr val="071A30"/>
                  </a:solidFill>
                  <a:latin typeface="Montserrat Medium"/>
                  <a:ea typeface="Montserrat Medium"/>
                  <a:sym typeface="Montserrat Medium"/>
                </a:rPr>
                <a:t>.</a:t>
              </a:r>
              <a:endParaRPr lang="ar-SA" sz="1100" b="1" i="0" u="none" baseline="0" dirty="0">
                <a:solidFill>
                  <a:srgbClr val="071A30"/>
                </a:solidFill>
                <a:latin typeface="Montserrat Medium"/>
                <a:ea typeface="Montserrat Medium"/>
                <a:sym typeface="Montserrat Medium"/>
              </a:endParaRPr>
            </a:p>
            <a:p>
              <a:pPr algn="r" rtl="1">
                <a:lnSpc>
                  <a:spcPct val="130000"/>
                </a:lnSpc>
              </a:pPr>
              <a:endParaRPr lang="ar-SA" sz="1100" b="1" dirty="0">
                <a:solidFill>
                  <a:srgbClr val="071A30"/>
                </a:solidFill>
                <a:latin typeface="Montserrat Medium"/>
                <a:ea typeface="Montserrat Medium"/>
                <a:sym typeface="Montserrat Medium"/>
              </a:endParaRPr>
            </a:p>
            <a:p>
              <a:pPr algn="r" rtl="1">
                <a:lnSpc>
                  <a:spcPct val="130000"/>
                </a:lnSpc>
              </a:pPr>
              <a:r>
                <a:rPr lang="ar-SA" sz="1100" b="1" i="0" u="none" baseline="0" dirty="0">
                  <a:solidFill>
                    <a:srgbClr val="071A30"/>
                  </a:solidFill>
                  <a:latin typeface="Montserrat Medium"/>
                  <a:ea typeface="Montserrat Medium"/>
                  <a:sym typeface="Montserrat Medium"/>
                </a:rPr>
                <a:t>✓ اكتشفت أن بريدك  قد سرقه أحدهم</a:t>
              </a:r>
              <a:r>
                <a:rPr lang="ar-EG" sz="1100" b="1" i="0" u="none" baseline="0" dirty="0">
                  <a:solidFill>
                    <a:srgbClr val="071A30"/>
                  </a:solidFill>
                  <a:latin typeface="Montserrat Medium"/>
                  <a:ea typeface="Montserrat Medium"/>
                  <a:sym typeface="Montserrat Medium"/>
                </a:rPr>
                <a:t>.</a:t>
              </a:r>
              <a:endParaRPr lang="ar-SA" sz="1100" b="1" i="0" u="none" baseline="0" dirty="0">
                <a:solidFill>
                  <a:srgbClr val="071A30"/>
                </a:solidFill>
                <a:latin typeface="Montserrat Medium"/>
                <a:ea typeface="Montserrat Medium"/>
                <a:sym typeface="Montserrat Medium"/>
              </a:endParaRPr>
            </a:p>
            <a:p>
              <a:pPr algn="r" rtl="1">
                <a:lnSpc>
                  <a:spcPct val="130000"/>
                </a:lnSpc>
              </a:pPr>
              <a:endParaRPr lang="ar-SA" sz="1100" b="1" dirty="0">
                <a:solidFill>
                  <a:srgbClr val="071A30"/>
                </a:solidFill>
                <a:latin typeface="Montserrat Medium"/>
                <a:ea typeface="Montserrat Medium"/>
                <a:sym typeface="Montserrat Medium"/>
              </a:endParaRPr>
            </a:p>
            <a:p>
              <a:pPr algn="r" rtl="1">
                <a:lnSpc>
                  <a:spcPct val="130000"/>
                </a:lnSpc>
              </a:pPr>
              <a:r>
                <a:rPr lang="ar-SA" sz="1100" b="1" i="0" u="none" baseline="0" dirty="0">
                  <a:solidFill>
                    <a:srgbClr val="071A30"/>
                  </a:solidFill>
                  <a:latin typeface="Montserrat Medium"/>
                  <a:ea typeface="Montserrat Medium"/>
                  <a:sym typeface="Montserrat Medium"/>
                </a:rPr>
                <a:t>✓ تورطت  في علاقة أو استثمار </a:t>
              </a:r>
            </a:p>
            <a:p>
              <a:pPr algn="r" rtl="1">
                <a:lnSpc>
                  <a:spcPct val="130000"/>
                </a:lnSpc>
              </a:pPr>
              <a:r>
                <a:rPr lang="ar-SA" sz="1100" b="1" i="0" u="none" baseline="0" dirty="0">
                  <a:solidFill>
                    <a:srgbClr val="071A30"/>
                  </a:solidFill>
                  <a:latin typeface="Montserrat Medium"/>
                  <a:ea typeface="Montserrat Medium"/>
                  <a:sym typeface="Montserrat Medium"/>
                </a:rPr>
                <a:t>    وتبيّنت أنها عملية احتيال</a:t>
              </a:r>
              <a:r>
                <a:rPr lang="ar-EG" sz="1100" b="1" i="0" u="none" baseline="0" dirty="0">
                  <a:solidFill>
                    <a:srgbClr val="071A30"/>
                  </a:solidFill>
                  <a:latin typeface="Montserrat Medium"/>
                  <a:ea typeface="Montserrat Medium"/>
                  <a:sym typeface="Montserrat Medium"/>
                </a:rPr>
                <a:t>.</a:t>
              </a:r>
              <a:endParaRPr lang="ar-SA" sz="1100" b="1" i="0" u="none" baseline="0" dirty="0">
                <a:solidFill>
                  <a:srgbClr val="071A30"/>
                </a:solidFill>
                <a:latin typeface="Montserrat Medium"/>
                <a:ea typeface="Montserrat Medium"/>
                <a:sym typeface="Montserrat Medium"/>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5650" y="2757632"/>
            <a:ext cx="3810000" cy="705258"/>
          </a:xfrm>
          <a:prstGeom prst="rect">
            <a:avLst/>
          </a:prstGeom>
        </p:spPr>
        <p:txBody>
          <a:bodyPr wrap="square" lIns="0" tIns="0" rIns="0" bIns="0" rtlCol="0" anchor="t">
            <a:spAutoFit/>
          </a:bodyPr>
          <a:lstStyle/>
          <a:p>
            <a:pPr algn="ctr" rtl="1">
              <a:lnSpc>
                <a:spcPts val="1374"/>
              </a:lnSpc>
            </a:pPr>
            <a:r>
              <a:rPr lang="ar-SA" sz="1100" b="1" i="0" u="none" baseline="0" dirty="0">
                <a:solidFill>
                  <a:srgbClr val="0B5184"/>
                </a:solidFill>
                <a:latin typeface="Microsoft Sans Serif" panose="020B0604020202020204" pitchFamily="34" charset="0"/>
                <a:ea typeface="Microsoft Sans Serif" panose="020B0604020202020204" pitchFamily="34" charset="0"/>
                <a:sym typeface="Montserrat Semi-Bold"/>
              </a:rPr>
              <a:t>"مهمتنا بسيطة: مساعدة الناس على استرجاع إحساسهم </a:t>
            </a:r>
            <a:r>
              <a:rPr lang="ar-EG" sz="1100" b="1" dirty="0">
                <a:solidFill>
                  <a:srgbClr val="0B5184"/>
                </a:solidFill>
                <a:latin typeface="Microsoft Sans Serif" panose="020B0604020202020204" pitchFamily="34" charset="0"/>
                <a:ea typeface="Microsoft Sans Serif" panose="020B0604020202020204" pitchFamily="34" charset="0"/>
                <a:sym typeface="Montserrat Semi-Bold"/>
              </a:rPr>
              <a:t>بالسيطرة على أمورهم </a:t>
            </a:r>
            <a:r>
              <a:rPr lang="ar-SA" sz="1100" b="1" i="0" u="none" baseline="0" dirty="0">
                <a:solidFill>
                  <a:srgbClr val="0B5184"/>
                </a:solidFill>
                <a:latin typeface="Microsoft Sans Serif" panose="020B0604020202020204" pitchFamily="34" charset="0"/>
                <a:ea typeface="Microsoft Sans Serif" panose="020B0604020202020204" pitchFamily="34" charset="0"/>
                <a:sym typeface="Montserrat Semi-Bold"/>
              </a:rPr>
              <a:t>والكرامة والعدل، وإنفاذ القانون ضد جرائم الإنترنت والنصب والاحتيال.</a:t>
            </a:r>
          </a:p>
          <a:p>
            <a:pPr algn="ctr" rtl="1">
              <a:lnSpc>
                <a:spcPts val="1374"/>
              </a:lnSpc>
            </a:pPr>
            <a:endParaRPr lang="ar-SA" sz="1100" b="1" dirty="0">
              <a:solidFill>
                <a:srgbClr val="0B5184"/>
              </a:solidFill>
              <a:latin typeface="Microsoft Sans Serif" panose="020B0604020202020204" pitchFamily="34" charset="0"/>
              <a:ea typeface="Microsoft Sans Serif" panose="020B0604020202020204" pitchFamily="34" charset="0"/>
              <a:sym typeface="Montserrat Semi-Bold"/>
            </a:endParaRPr>
          </a:p>
          <a:p>
            <a:pPr algn="ctr" rtl="1">
              <a:lnSpc>
                <a:spcPts val="1374"/>
              </a:lnSpc>
            </a:pPr>
            <a:r>
              <a:rPr lang="ar-SA" sz="1100" b="1" i="0" u="none" baseline="0" dirty="0">
                <a:solidFill>
                  <a:srgbClr val="0B5184"/>
                </a:solidFill>
                <a:latin typeface="Microsoft Sans Serif" panose="020B0604020202020204" pitchFamily="34" charset="0"/>
                <a:ea typeface="Microsoft Sans Serif" panose="020B0604020202020204" pitchFamily="34" charset="0"/>
                <a:sym typeface="Montserrat Semi-Bold"/>
              </a:rPr>
              <a:t> د. ديفيد ليسي، مؤسس مجموعة IDCARE ومديرها التنفيذي</a:t>
            </a:r>
          </a:p>
        </p:txBody>
      </p:sp>
      <p:sp>
        <p:nvSpPr>
          <p:cNvPr id="3" name="Freeform 3"/>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TextBox 4"/>
          <p:cNvSpPr txBox="1"/>
          <p:nvPr/>
        </p:nvSpPr>
        <p:spPr>
          <a:xfrm>
            <a:off x="3275348" y="531857"/>
            <a:ext cx="1519852" cy="128240"/>
          </a:xfrm>
          <a:prstGeom prst="rect">
            <a:avLst/>
          </a:prstGeom>
        </p:spPr>
        <p:txBody>
          <a:bodyPr lIns="0" tIns="0" rIns="0" bIns="0" rtlCol="0" anchor="t">
            <a:spAutoFit/>
          </a:bodyPr>
          <a:lstStyle/>
          <a:p>
            <a:pPr algn="r" rtl="1">
              <a:lnSpc>
                <a:spcPts val="998"/>
              </a:lnSpc>
            </a:pPr>
            <a:r>
              <a:rPr lang="en-GB" sz="916" b="1" spc="7" dirty="0">
                <a:solidFill>
                  <a:srgbClr val="0B5184"/>
                </a:solidFill>
                <a:latin typeface="Calibri" panose="020F0502020204030204" pitchFamily="34" charset="0"/>
                <a:ea typeface="Codec Pro Bold"/>
                <a:sym typeface="Codec Pro Bold"/>
              </a:rPr>
              <a:t>@idcareaus</a:t>
            </a:r>
            <a:endParaRPr lang="ar-SA" sz="916" b="1" i="0" u="none" spc="7" baseline="0" dirty="0">
              <a:solidFill>
                <a:srgbClr val="0B5184"/>
              </a:solidFill>
              <a:latin typeface="Calibri" panose="020F0502020204030204" pitchFamily="34" charset="0"/>
              <a:ea typeface="Codec Pro Bold"/>
              <a:sym typeface="Codec Pro Bold"/>
            </a:endParaRPr>
          </a:p>
        </p:txBody>
      </p:sp>
      <p:sp>
        <p:nvSpPr>
          <p:cNvPr id="5" name="TextBox 5"/>
          <p:cNvSpPr txBox="1"/>
          <p:nvPr/>
        </p:nvSpPr>
        <p:spPr>
          <a:xfrm>
            <a:off x="532800" y="7154419"/>
            <a:ext cx="2188199" cy="127099"/>
          </a:xfrm>
          <a:prstGeom prst="rect">
            <a:avLst/>
          </a:prstGeom>
        </p:spPr>
        <p:txBody>
          <a:bodyPr lIns="0" tIns="0" rIns="0" bIns="0" rtlCol="0" anchor="t">
            <a:spAutoFit/>
          </a:bodyPr>
          <a:lstStyle/>
          <a:p>
            <a:pPr rtl="1">
              <a:lnSpc>
                <a:spcPts val="998"/>
              </a:lnSpc>
            </a:pPr>
            <a:r>
              <a:rPr lang="ar-SA" sz="916" b="1" i="0" u="none" spc="7" baseline="0" dirty="0">
                <a:solidFill>
                  <a:srgbClr val="0B5184"/>
                </a:solidFill>
                <a:latin typeface="Montserrat Semi-Bold"/>
                <a:ea typeface="Montserrat Semi-Bold"/>
                <a:sym typeface="Montserrat Semi-Bold"/>
              </a:rPr>
              <a:t>www.idcare.org</a:t>
            </a:r>
          </a:p>
        </p:txBody>
      </p:sp>
      <p:sp>
        <p:nvSpPr>
          <p:cNvPr id="6" name="TextBox 6"/>
          <p:cNvSpPr txBox="1"/>
          <p:nvPr/>
        </p:nvSpPr>
        <p:spPr>
          <a:xfrm>
            <a:off x="4443653" y="7203681"/>
            <a:ext cx="351547" cy="128240"/>
          </a:xfrm>
          <a:prstGeom prst="rect">
            <a:avLst/>
          </a:prstGeom>
        </p:spPr>
        <p:txBody>
          <a:bodyPr lIns="0" tIns="0" rIns="0" bIns="0" rtlCol="0" anchor="t">
            <a:spAutoFit/>
          </a:bodyPr>
          <a:lstStyle/>
          <a:p>
            <a:pPr algn="r" rtl="1">
              <a:lnSpc>
                <a:spcPts val="998"/>
              </a:lnSpc>
            </a:pPr>
            <a:r>
              <a:rPr lang="ar-SA" sz="916" b="1" i="0" u="none" spc="7" baseline="0">
                <a:solidFill>
                  <a:srgbClr val="0B5184"/>
                </a:solidFill>
                <a:latin typeface="Codec Pro Bold"/>
                <a:ea typeface="Codec Pro Bold"/>
                <a:sym typeface="Codec Pro Bold"/>
              </a:rPr>
              <a: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a:off x="374650" y="4092108"/>
            <a:ext cx="983899" cy="1176561"/>
          </a:xfrm>
          <a:custGeom>
            <a:avLst/>
            <a:gdLst/>
            <a:ahLst/>
            <a:cxnLst/>
            <a:rect l="l" t="t" r="r" b="b"/>
            <a:pathLst>
              <a:path w="983899" h="1176561">
                <a:moveTo>
                  <a:pt x="0" y="0"/>
                </a:moveTo>
                <a:lnTo>
                  <a:pt x="983899" y="0"/>
                </a:lnTo>
                <a:lnTo>
                  <a:pt x="983899" y="1176561"/>
                </a:lnTo>
                <a:lnTo>
                  <a:pt x="0" y="1176561"/>
                </a:lnTo>
                <a:lnTo>
                  <a:pt x="0" y="0"/>
                </a:lnTo>
                <a:close/>
              </a:path>
            </a:pathLst>
          </a:custGeom>
          <a:blipFill>
            <a:blip r:embed="rId4" cstate="print"/>
            <a:stretch>
              <a:fillRect/>
            </a:stretch>
          </a:blipFill>
        </p:spPr>
        <p:txBody>
          <a:bodyPr/>
          <a:lstStyle/>
          <a:p>
            <a:endParaRPr lang="ar-SA"/>
          </a:p>
        </p:txBody>
      </p:sp>
      <p:sp>
        <p:nvSpPr>
          <p:cNvPr id="4" name="Freeform 4"/>
          <p:cNvSpPr/>
          <p:nvPr/>
        </p:nvSpPr>
        <p:spPr>
          <a:xfrm>
            <a:off x="246997" y="2732462"/>
            <a:ext cx="1346853" cy="892290"/>
          </a:xfrm>
          <a:custGeom>
            <a:avLst/>
            <a:gdLst/>
            <a:ahLst/>
            <a:cxnLst/>
            <a:rect l="l" t="t" r="r" b="b"/>
            <a:pathLst>
              <a:path w="1346853" h="892290">
                <a:moveTo>
                  <a:pt x="0" y="0"/>
                </a:moveTo>
                <a:lnTo>
                  <a:pt x="1346853" y="0"/>
                </a:lnTo>
                <a:lnTo>
                  <a:pt x="1346853" y="892290"/>
                </a:lnTo>
                <a:lnTo>
                  <a:pt x="0" y="892290"/>
                </a:lnTo>
                <a:lnTo>
                  <a:pt x="0" y="0"/>
                </a:lnTo>
                <a:close/>
              </a:path>
            </a:pathLst>
          </a:custGeom>
          <a:blipFill>
            <a:blip r:embed="rId5" cstate="print"/>
            <a:stretch>
              <a:fillRect/>
            </a:stretch>
          </a:blipFill>
        </p:spPr>
        <p:txBody>
          <a:bodyPr/>
          <a:lstStyle/>
          <a:p>
            <a:endParaRPr lang="ar-SA"/>
          </a:p>
        </p:txBody>
      </p:sp>
      <p:sp>
        <p:nvSpPr>
          <p:cNvPr id="5" name="TextBox 5"/>
          <p:cNvSpPr txBox="1"/>
          <p:nvPr/>
        </p:nvSpPr>
        <p:spPr>
          <a:xfrm>
            <a:off x="3275348" y="531857"/>
            <a:ext cx="1519852" cy="128240"/>
          </a:xfrm>
          <a:prstGeom prst="rect">
            <a:avLst/>
          </a:prstGeom>
        </p:spPr>
        <p:txBody>
          <a:bodyPr lIns="0" tIns="0" rIns="0" bIns="0" rtlCol="0" anchor="t">
            <a:spAutoFit/>
          </a:bodyPr>
          <a:lstStyle/>
          <a:p>
            <a:pPr algn="r" rtl="1">
              <a:lnSpc>
                <a:spcPts val="998"/>
              </a:lnSpc>
            </a:pPr>
            <a:r>
              <a:rPr lang="en-GB" sz="916" b="1" spc="7" dirty="0">
                <a:solidFill>
                  <a:srgbClr val="0B5184"/>
                </a:solidFill>
                <a:latin typeface="Calibri" panose="020F0502020204030204" pitchFamily="34" charset="0"/>
                <a:ea typeface="Codec Pro Bold"/>
                <a:sym typeface="Codec Pro Bold"/>
              </a:rPr>
              <a:t>@idcareaus</a:t>
            </a:r>
            <a:endParaRPr lang="ar-SA" sz="916" b="1" spc="7" dirty="0">
              <a:solidFill>
                <a:srgbClr val="0B5184"/>
              </a:solidFill>
              <a:latin typeface="Calibri" panose="020F0502020204030204" pitchFamily="34" charset="0"/>
              <a:ea typeface="Codec Pro Bold"/>
              <a:sym typeface="Codec Pro Bold"/>
            </a:endParaRPr>
          </a:p>
        </p:txBody>
      </p:sp>
      <p:sp>
        <p:nvSpPr>
          <p:cNvPr id="6" name="TextBox 6"/>
          <p:cNvSpPr txBox="1"/>
          <p:nvPr/>
        </p:nvSpPr>
        <p:spPr>
          <a:xfrm>
            <a:off x="585142" y="1635891"/>
            <a:ext cx="4240496" cy="353489"/>
          </a:xfrm>
          <a:prstGeom prst="rect">
            <a:avLst/>
          </a:prstGeom>
        </p:spPr>
        <p:txBody>
          <a:bodyPr lIns="0" tIns="0" rIns="0" bIns="0" rtlCol="0" anchor="t">
            <a:spAutoFit/>
          </a:bodyPr>
          <a:lstStyle/>
          <a:p>
            <a:pPr algn="r" rtl="1">
              <a:lnSpc>
                <a:spcPts val="2958"/>
              </a:lnSpc>
            </a:pPr>
            <a:r>
              <a:rPr lang="ar-SA" sz="1972" b="1" i="0" u="none" baseline="0" dirty="0">
                <a:solidFill>
                  <a:srgbClr val="0B5184"/>
                </a:solidFill>
                <a:latin typeface="Montserrat Semi-Bold"/>
                <a:ea typeface="Montserrat Semi-Bold"/>
                <a:sym typeface="Montserrat Semi-Bold"/>
              </a:rPr>
              <a:t>هذه مسألة لا بد وأن تحظى بالمزيد من اهتمامك!</a:t>
            </a:r>
          </a:p>
        </p:txBody>
      </p:sp>
      <p:sp>
        <p:nvSpPr>
          <p:cNvPr id="7" name="TextBox 7"/>
          <p:cNvSpPr txBox="1"/>
          <p:nvPr/>
        </p:nvSpPr>
        <p:spPr>
          <a:xfrm>
            <a:off x="1898650" y="2732462"/>
            <a:ext cx="2895600" cy="2651175"/>
          </a:xfrm>
          <a:prstGeom prst="rect">
            <a:avLst/>
          </a:prstGeom>
        </p:spPr>
        <p:txBody>
          <a:bodyPr wrap="square" lIns="0" tIns="0" rIns="0" bIns="0" rtlCol="0" anchor="t">
            <a:spAutoFit/>
          </a:bodyPr>
          <a:lstStyle/>
          <a:p>
            <a:pPr algn="r" rtl="1">
              <a:lnSpc>
                <a:spcPts val="1575"/>
              </a:lnSpc>
            </a:pPr>
            <a:r>
              <a:rPr lang="ar-EG" sz="1200" b="1" i="0" u="none" baseline="0" dirty="0">
                <a:solidFill>
                  <a:srgbClr val="0B5184"/>
                </a:solidFill>
                <a:latin typeface="Montserrat Medium"/>
                <a:ea typeface="Montserrat Medium"/>
                <a:sym typeface="Montserrat Medium"/>
              </a:rPr>
              <a:t>حماية </a:t>
            </a:r>
            <a:r>
              <a:rPr lang="ar-SA" sz="1200" b="1" i="0" u="none" baseline="0" dirty="0">
                <a:solidFill>
                  <a:srgbClr val="0B5184"/>
                </a:solidFill>
                <a:latin typeface="Montserrat Medium"/>
                <a:ea typeface="Montserrat Medium"/>
                <a:sym typeface="Montserrat Medium"/>
              </a:rPr>
              <a:t>هويّتك </a:t>
            </a:r>
            <a:r>
              <a:rPr lang="ar-EG" sz="1200" b="1" i="0" u="none" baseline="0" dirty="0">
                <a:solidFill>
                  <a:srgbClr val="0B5184"/>
                </a:solidFill>
                <a:latin typeface="Montserrat Medium"/>
                <a:ea typeface="Montserrat Medium"/>
                <a:sym typeface="Montserrat Medium"/>
              </a:rPr>
              <a:t>أمر مهم جدًا؛ ف</a:t>
            </a:r>
            <a:r>
              <a:rPr lang="ar-SA" sz="1200" b="1" i="0" u="none" baseline="0" dirty="0">
                <a:solidFill>
                  <a:srgbClr val="0B5184"/>
                </a:solidFill>
                <a:latin typeface="Montserrat Medium"/>
                <a:ea typeface="Montserrat Medium"/>
                <a:sym typeface="Montserrat Medium"/>
              </a:rPr>
              <a:t>إذا وقعت هويّتك في </a:t>
            </a:r>
            <a:r>
              <a:rPr lang="ar-EG" sz="1200" b="1" i="0" u="none" baseline="0" dirty="0">
                <a:solidFill>
                  <a:srgbClr val="0B5184"/>
                </a:solidFill>
                <a:latin typeface="Montserrat Medium"/>
                <a:ea typeface="Montserrat Medium"/>
                <a:sym typeface="Montserrat Medium"/>
              </a:rPr>
              <a:t>يدَي </a:t>
            </a:r>
            <a:r>
              <a:rPr lang="ar-SA" sz="1200" b="1" i="0" u="none" baseline="0" dirty="0">
                <a:solidFill>
                  <a:srgbClr val="0B5184"/>
                </a:solidFill>
                <a:latin typeface="Montserrat Medium"/>
                <a:ea typeface="Montserrat Medium"/>
                <a:sym typeface="Montserrat Medium"/>
              </a:rPr>
              <a:t>أحد المحتالين، فسيصير بوسعه سرقة أموالك، وفتح حسابات باسمك، بل وحتى الإضرار بحياتك بطرق أشدّ خطورة.</a:t>
            </a:r>
          </a:p>
          <a:p>
            <a:pPr algn="r" rtl="1">
              <a:lnSpc>
                <a:spcPts val="1575"/>
              </a:lnSpc>
            </a:pPr>
            <a:endParaRPr lang="en-US" sz="1200" b="1" dirty="0">
              <a:solidFill>
                <a:srgbClr val="0B5184"/>
              </a:solidFill>
              <a:latin typeface="Montserrat Medium"/>
              <a:ea typeface="Montserrat Medium"/>
              <a:sym typeface="Montserrat Medium"/>
            </a:endParaRPr>
          </a:p>
          <a:p>
            <a:pPr algn="r" rtl="1">
              <a:lnSpc>
                <a:spcPts val="1575"/>
              </a:lnSpc>
            </a:pPr>
            <a:endParaRPr lang="en-US" sz="1200" b="1" dirty="0">
              <a:solidFill>
                <a:srgbClr val="0B5184"/>
              </a:solidFill>
              <a:latin typeface="Montserrat Medium"/>
              <a:ea typeface="Montserrat Medium"/>
              <a:sym typeface="Montserrat Medium"/>
            </a:endParaRPr>
          </a:p>
          <a:p>
            <a:pPr algn="r" rtl="1">
              <a:lnSpc>
                <a:spcPts val="1575"/>
              </a:lnSpc>
            </a:pPr>
            <a:endParaRPr lang="ar-SA" sz="1200" b="1" dirty="0">
              <a:solidFill>
                <a:srgbClr val="0B5184"/>
              </a:solidFill>
              <a:latin typeface="Montserrat Medium"/>
              <a:ea typeface="Montserrat Medium"/>
              <a:sym typeface="Montserrat Medium"/>
            </a:endParaRPr>
          </a:p>
          <a:p>
            <a:pPr algn="r" rtl="1">
              <a:lnSpc>
                <a:spcPts val="1575"/>
              </a:lnSpc>
            </a:pPr>
            <a:endParaRPr lang="ar-SA" sz="1200" b="1" dirty="0">
              <a:solidFill>
                <a:srgbClr val="0B5184"/>
              </a:solidFill>
              <a:latin typeface="Montserrat Medium"/>
              <a:ea typeface="Montserrat Medium"/>
              <a:sym typeface="Montserrat Medium"/>
            </a:endParaRPr>
          </a:p>
          <a:p>
            <a:pPr algn="r" rtl="1">
              <a:lnSpc>
                <a:spcPts val="1575"/>
              </a:lnSpc>
            </a:pPr>
            <a:r>
              <a:rPr lang="ar-SA" sz="1200" b="1" i="0" u="none" baseline="0" dirty="0">
                <a:solidFill>
                  <a:srgbClr val="0B5184"/>
                </a:solidFill>
                <a:latin typeface="Montserrat Medium"/>
                <a:ea typeface="Montserrat Medium"/>
                <a:sym typeface="Montserrat Medium"/>
              </a:rPr>
              <a:t>لا يدرك الكثيرون أن هذه الحوادث قد تلم بهم في غمضة عين، بل ولا يدركون صعوبة حل مثل هذه النزاعات. يستعرض هذا الدليل خطوات عملية وبسيطة تساعدك على تأمين معلوماتك الخاصة، والبقاء في مأمن من المحتالين وحوادث سرقة الهويّة.</a:t>
            </a:r>
          </a:p>
          <a:p>
            <a:pPr algn="r" rtl="1">
              <a:lnSpc>
                <a:spcPts val="1575"/>
              </a:lnSpc>
            </a:pPr>
            <a:endParaRPr lang="ar-SA" sz="1200" b="1" dirty="0">
              <a:solidFill>
                <a:srgbClr val="0B5184"/>
              </a:solidFill>
              <a:latin typeface="Montserrat Medium"/>
              <a:ea typeface="Montserrat Medium"/>
              <a:sym typeface="Montserrat Medium"/>
            </a:endParaRPr>
          </a:p>
        </p:txBody>
      </p:sp>
      <p:sp>
        <p:nvSpPr>
          <p:cNvPr id="8" name="TextBox 8"/>
          <p:cNvSpPr txBox="1"/>
          <p:nvPr/>
        </p:nvSpPr>
        <p:spPr>
          <a:xfrm>
            <a:off x="532800" y="1083187"/>
            <a:ext cx="4345180" cy="448841"/>
          </a:xfrm>
          <a:prstGeom prst="rect">
            <a:avLst/>
          </a:prstGeom>
        </p:spPr>
        <p:txBody>
          <a:bodyPr lIns="0" tIns="0" rIns="0" bIns="0" rtlCol="0" anchor="t">
            <a:spAutoFit/>
          </a:bodyPr>
          <a:lstStyle/>
          <a:p>
            <a:pPr marL="0" lvl="1" indent="0" algn="just" rtl="1">
              <a:lnSpc>
                <a:spcPts val="3519"/>
              </a:lnSpc>
            </a:pPr>
            <a:r>
              <a:rPr lang="ar-SA" sz="3519" b="1" i="0" u="none" spc="-87" baseline="0">
                <a:solidFill>
                  <a:srgbClr val="0B5184"/>
                </a:solidFill>
                <a:latin typeface="Codec Pro Bold"/>
                <a:ea typeface="Codec Pro Bold"/>
                <a:sym typeface="Codec Pro Bold"/>
              </a:rPr>
              <a:t>احمِ هويّتك</a:t>
            </a:r>
          </a:p>
        </p:txBody>
      </p:sp>
      <p:sp>
        <p:nvSpPr>
          <p:cNvPr id="9" name="TextBox 9"/>
          <p:cNvSpPr txBox="1"/>
          <p:nvPr/>
        </p:nvSpPr>
        <p:spPr>
          <a:xfrm>
            <a:off x="532800" y="7154419"/>
            <a:ext cx="2188199" cy="127099"/>
          </a:xfrm>
          <a:prstGeom prst="rect">
            <a:avLst/>
          </a:prstGeom>
        </p:spPr>
        <p:txBody>
          <a:bodyPr lIns="0" tIns="0" rIns="0" bIns="0" rtlCol="0" anchor="t">
            <a:spAutoFit/>
          </a:bodyPr>
          <a:lstStyle/>
          <a:p>
            <a:pPr rtl="1">
              <a:lnSpc>
                <a:spcPts val="998"/>
              </a:lnSpc>
            </a:pPr>
            <a:r>
              <a:rPr lang="ar-SA" sz="916" b="1" i="0" u="none" spc="7" baseline="0" dirty="0">
                <a:solidFill>
                  <a:srgbClr val="0B5184"/>
                </a:solidFill>
                <a:latin typeface="Montserrat Semi-Bold"/>
                <a:ea typeface="Montserrat Semi-Bold"/>
                <a:sym typeface="Montserrat Semi-Bold"/>
              </a:rPr>
              <a:t>www.idcare.org</a:t>
            </a:r>
          </a:p>
        </p:txBody>
      </p:sp>
      <p:sp>
        <p:nvSpPr>
          <p:cNvPr id="10" name="TextBox 10"/>
          <p:cNvSpPr txBox="1"/>
          <p:nvPr/>
        </p:nvSpPr>
        <p:spPr>
          <a:xfrm>
            <a:off x="4443653" y="7203681"/>
            <a:ext cx="351547" cy="128240"/>
          </a:xfrm>
          <a:prstGeom prst="rect">
            <a:avLst/>
          </a:prstGeom>
        </p:spPr>
        <p:txBody>
          <a:bodyPr lIns="0" tIns="0" rIns="0" bIns="0" rtlCol="0" anchor="t">
            <a:spAutoFit/>
          </a:bodyPr>
          <a:lstStyle/>
          <a:p>
            <a:pPr algn="r" rtl="1">
              <a:lnSpc>
                <a:spcPts val="998"/>
              </a:lnSpc>
            </a:pPr>
            <a:r>
              <a:rPr lang="ar-SA" sz="916" b="1" i="0" u="none" spc="7" baseline="0">
                <a:solidFill>
                  <a:srgbClr val="0B5184"/>
                </a:solidFill>
                <a:latin typeface="Codec Pro Bold"/>
                <a:ea typeface="Codec Pro Bold"/>
                <a:sym typeface="Codec Pro Bold"/>
              </a:rPr>
              <a:t>ii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843282"/>
            <a:ext cx="1494348" cy="3639396"/>
            <a:chOff x="0" y="0"/>
            <a:chExt cx="1992464" cy="4852529"/>
          </a:xfrm>
        </p:grpSpPr>
        <p:pic>
          <p:nvPicPr>
            <p:cNvPr id="3" name="Picture 3"/>
            <p:cNvPicPr>
              <a:picLocks noChangeAspect="1"/>
            </p:cNvPicPr>
            <p:nvPr/>
          </p:nvPicPr>
          <p:blipFill>
            <a:blip r:embed="rId2" cstate="print"/>
            <a:srcRect l="36296" r="36296"/>
            <a:stretch>
              <a:fillRect/>
            </a:stretch>
          </p:blipFill>
          <p:spPr>
            <a:xfrm>
              <a:off x="0" y="0"/>
              <a:ext cx="1992464" cy="4852529"/>
            </a:xfrm>
            <a:prstGeom prst="rect">
              <a:avLst/>
            </a:prstGeom>
          </p:spPr>
        </p:pic>
      </p:grpSp>
      <p:sp>
        <p:nvSpPr>
          <p:cNvPr id="4" name="Freeform 4"/>
          <p:cNvSpPr/>
          <p:nvPr/>
        </p:nvSpPr>
        <p:spPr>
          <a:xfrm>
            <a:off x="1189970" y="2843282"/>
            <a:ext cx="304378" cy="304378"/>
          </a:xfrm>
          <a:custGeom>
            <a:avLst/>
            <a:gdLst/>
            <a:ahLst/>
            <a:cxnLst/>
            <a:rect l="l" t="t" r="r" b="b"/>
            <a:pathLst>
              <a:path w="304378" h="304378">
                <a:moveTo>
                  <a:pt x="0" y="0"/>
                </a:moveTo>
                <a:lnTo>
                  <a:pt x="304378" y="0"/>
                </a:lnTo>
                <a:lnTo>
                  <a:pt x="304378" y="304379"/>
                </a:lnTo>
                <a:lnTo>
                  <a:pt x="0" y="304379"/>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ar-SA"/>
          </a:p>
        </p:txBody>
      </p:sp>
      <p:sp>
        <p:nvSpPr>
          <p:cNvPr id="5" name="TextBox 5"/>
          <p:cNvSpPr txBox="1"/>
          <p:nvPr/>
        </p:nvSpPr>
        <p:spPr>
          <a:xfrm>
            <a:off x="532800" y="1159387"/>
            <a:ext cx="4260722" cy="564257"/>
          </a:xfrm>
          <a:prstGeom prst="rect">
            <a:avLst/>
          </a:prstGeom>
        </p:spPr>
        <p:txBody>
          <a:bodyPr lIns="0" tIns="0" rIns="0" bIns="0" rtlCol="0" anchor="t">
            <a:spAutoFit/>
          </a:bodyPr>
          <a:lstStyle/>
          <a:p>
            <a:pPr marL="0" lvl="1" indent="0" algn="r" rtl="1">
              <a:lnSpc>
                <a:spcPts val="4425"/>
              </a:lnSpc>
            </a:pPr>
            <a:r>
              <a:rPr lang="ar-SA" sz="4425" b="1" i="0" u="none" spc="-110" baseline="0">
                <a:solidFill>
                  <a:srgbClr val="0B5184"/>
                </a:solidFill>
                <a:latin typeface="Montserrat Semi-Bold"/>
                <a:ea typeface="Montserrat Semi-Bold"/>
                <a:sym typeface="Montserrat Semi-Bold"/>
              </a:rPr>
              <a:t>المحتويات</a:t>
            </a:r>
          </a:p>
        </p:txBody>
      </p:sp>
      <p:sp>
        <p:nvSpPr>
          <p:cNvPr id="6" name="TextBox 6"/>
          <p:cNvSpPr txBox="1"/>
          <p:nvPr/>
        </p:nvSpPr>
        <p:spPr>
          <a:xfrm>
            <a:off x="1910860" y="2269714"/>
            <a:ext cx="726128" cy="441736"/>
          </a:xfrm>
          <a:prstGeom prst="rect">
            <a:avLst/>
          </a:prstGeom>
        </p:spPr>
        <p:txBody>
          <a:bodyPr lIns="0" tIns="0" rIns="0" bIns="0" rtlCol="0" anchor="t">
            <a:spAutoFit/>
          </a:bodyPr>
          <a:lstStyle/>
          <a:p>
            <a:pPr marL="0" lvl="1" indent="0" algn="ctr" rtl="1">
              <a:lnSpc>
                <a:spcPts val="3360"/>
              </a:lnSpc>
            </a:pPr>
            <a:r>
              <a:rPr lang="ar-SA" sz="3360" b="1" i="0" u="none" spc="-84" baseline="0" dirty="0">
                <a:solidFill>
                  <a:srgbClr val="0B5184"/>
                </a:solidFill>
                <a:latin typeface="Montserrat Bold"/>
                <a:ea typeface="Montserrat Bold"/>
                <a:sym typeface="Montserrat Bold"/>
              </a:rPr>
              <a:t>01</a:t>
            </a:r>
          </a:p>
        </p:txBody>
      </p:sp>
      <p:sp>
        <p:nvSpPr>
          <p:cNvPr id="7" name="TextBox 7"/>
          <p:cNvSpPr txBox="1"/>
          <p:nvPr/>
        </p:nvSpPr>
        <p:spPr>
          <a:xfrm>
            <a:off x="2852023" y="2309338"/>
            <a:ext cx="2131657" cy="219163"/>
          </a:xfrm>
          <a:prstGeom prst="rect">
            <a:avLst/>
          </a:prstGeom>
        </p:spPr>
        <p:txBody>
          <a:bodyPr lIns="0" tIns="0" rIns="0" bIns="0" rtlCol="0" anchor="t">
            <a:spAutoFit/>
          </a:bodyPr>
          <a:lstStyle/>
          <a:p>
            <a:pPr algn="r" rtl="1">
              <a:lnSpc>
                <a:spcPts val="1872"/>
              </a:lnSpc>
            </a:pPr>
            <a:r>
              <a:rPr lang="ar-SA" sz="1248" b="1" i="0" u="none" baseline="0" dirty="0">
                <a:solidFill>
                  <a:srgbClr val="0B5184"/>
                </a:solidFill>
                <a:latin typeface="Montserrat Semi-Bold"/>
                <a:ea typeface="Montserrat Semi-Bold"/>
                <a:sym typeface="Montserrat Semi-Bold"/>
              </a:rPr>
              <a:t>نهج استجابة IDCARE </a:t>
            </a:r>
            <a:r>
              <a:rPr lang="ar-EG" sz="1248" b="1" dirty="0">
                <a:solidFill>
                  <a:srgbClr val="0B5184"/>
                </a:solidFill>
                <a:latin typeface="Montserrat Semi-Bold"/>
                <a:ea typeface="Montserrat Semi-Bold"/>
                <a:sym typeface="Montserrat Semi-Bold"/>
              </a:rPr>
              <a:t>ثلاثي الخطوات</a:t>
            </a:r>
            <a:endParaRPr lang="ar-SA" sz="1248" b="1" i="0" u="none" baseline="0" dirty="0">
              <a:solidFill>
                <a:srgbClr val="0B5184"/>
              </a:solidFill>
              <a:latin typeface="Montserrat Semi-Bold"/>
              <a:ea typeface="Montserrat Semi-Bold"/>
              <a:sym typeface="Montserrat Semi-Bold"/>
            </a:endParaRPr>
          </a:p>
        </p:txBody>
      </p:sp>
      <p:sp>
        <p:nvSpPr>
          <p:cNvPr id="8" name="Freeform 8"/>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5" cstate="print">
              <a:extLst>
                <a:ext uri="{96DAC541-7B7A-43D3-8B79-37D633B846F1}">
                  <asvg:svgBlip xmlns:asvg="http://schemas.microsoft.com/office/drawing/2016/SVG/main" r:embed="rId6"/>
                </a:ext>
              </a:extLst>
            </a:blip>
            <a:stretch>
              <a:fillRect/>
            </a:stretch>
          </a:blipFill>
        </p:spPr>
        <p:txBody>
          <a:bodyPr/>
          <a:lstStyle/>
          <a:p>
            <a:endParaRPr lang="ar-SA"/>
          </a:p>
        </p:txBody>
      </p:sp>
      <p:sp>
        <p:nvSpPr>
          <p:cNvPr id="9" name="TextBox 9"/>
          <p:cNvSpPr txBox="1"/>
          <p:nvPr/>
        </p:nvSpPr>
        <p:spPr>
          <a:xfrm>
            <a:off x="1910860" y="3067862"/>
            <a:ext cx="726128" cy="441736"/>
          </a:xfrm>
          <a:prstGeom prst="rect">
            <a:avLst/>
          </a:prstGeom>
        </p:spPr>
        <p:txBody>
          <a:bodyPr lIns="0" tIns="0" rIns="0" bIns="0" rtlCol="0" anchor="t">
            <a:spAutoFit/>
          </a:bodyPr>
          <a:lstStyle/>
          <a:p>
            <a:pPr marL="0" lvl="1" indent="0" algn="ctr" rtl="1">
              <a:lnSpc>
                <a:spcPts val="3360"/>
              </a:lnSpc>
            </a:pPr>
            <a:r>
              <a:rPr lang="ar-SA" sz="3360" b="1" i="0" u="none" spc="-84" baseline="0" dirty="0">
                <a:solidFill>
                  <a:srgbClr val="0B5184"/>
                </a:solidFill>
                <a:latin typeface="Montserrat Bold"/>
                <a:ea typeface="Montserrat Bold"/>
                <a:sym typeface="Montserrat Bold"/>
              </a:rPr>
              <a:t>02</a:t>
            </a:r>
          </a:p>
        </p:txBody>
      </p:sp>
      <p:sp>
        <p:nvSpPr>
          <p:cNvPr id="10" name="TextBox 10"/>
          <p:cNvSpPr txBox="1"/>
          <p:nvPr/>
        </p:nvSpPr>
        <p:spPr>
          <a:xfrm>
            <a:off x="2852023" y="3133049"/>
            <a:ext cx="2131657" cy="219163"/>
          </a:xfrm>
          <a:prstGeom prst="rect">
            <a:avLst/>
          </a:prstGeom>
        </p:spPr>
        <p:txBody>
          <a:bodyPr lIns="0" tIns="0" rIns="0" bIns="0" rtlCol="0" anchor="t">
            <a:spAutoFit/>
          </a:bodyPr>
          <a:lstStyle/>
          <a:p>
            <a:pPr algn="r" rtl="1">
              <a:lnSpc>
                <a:spcPts val="1872"/>
              </a:lnSpc>
            </a:pPr>
            <a:r>
              <a:rPr lang="ar-SA" sz="1248" b="1" i="0" u="none" baseline="0" dirty="0">
                <a:solidFill>
                  <a:srgbClr val="0B5184"/>
                </a:solidFill>
                <a:latin typeface="Montserrat Semi-Bold"/>
                <a:ea typeface="Montserrat Semi-Bold"/>
                <a:sym typeface="Montserrat Semi-Bold"/>
              </a:rPr>
              <a:t>التوقّف والتحقّق والتأمين</a:t>
            </a:r>
          </a:p>
        </p:txBody>
      </p:sp>
      <p:sp>
        <p:nvSpPr>
          <p:cNvPr id="11" name="TextBox 11"/>
          <p:cNvSpPr txBox="1"/>
          <p:nvPr/>
        </p:nvSpPr>
        <p:spPr>
          <a:xfrm>
            <a:off x="1910860" y="3774026"/>
            <a:ext cx="726128" cy="441736"/>
          </a:xfrm>
          <a:prstGeom prst="rect">
            <a:avLst/>
          </a:prstGeom>
        </p:spPr>
        <p:txBody>
          <a:bodyPr lIns="0" tIns="0" rIns="0" bIns="0" rtlCol="0" anchor="t">
            <a:spAutoFit/>
          </a:bodyPr>
          <a:lstStyle/>
          <a:p>
            <a:pPr marL="0" lvl="1" indent="0" algn="ctr" rtl="1">
              <a:lnSpc>
                <a:spcPts val="3360"/>
              </a:lnSpc>
            </a:pPr>
            <a:r>
              <a:rPr lang="ar-SA" sz="3360" b="1" i="0" u="none" spc="-84" baseline="0" dirty="0">
                <a:solidFill>
                  <a:srgbClr val="0B5184"/>
                </a:solidFill>
                <a:latin typeface="Montserrat Bold"/>
                <a:ea typeface="Montserrat Bold"/>
                <a:sym typeface="Montserrat Bold"/>
              </a:rPr>
              <a:t>03</a:t>
            </a:r>
          </a:p>
        </p:txBody>
      </p:sp>
      <p:sp>
        <p:nvSpPr>
          <p:cNvPr id="12" name="TextBox 12"/>
          <p:cNvSpPr txBox="1"/>
          <p:nvPr/>
        </p:nvSpPr>
        <p:spPr>
          <a:xfrm>
            <a:off x="2852023" y="3839213"/>
            <a:ext cx="2131657" cy="219163"/>
          </a:xfrm>
          <a:prstGeom prst="rect">
            <a:avLst/>
          </a:prstGeom>
        </p:spPr>
        <p:txBody>
          <a:bodyPr lIns="0" tIns="0" rIns="0" bIns="0" rtlCol="0" anchor="t">
            <a:spAutoFit/>
          </a:bodyPr>
          <a:lstStyle/>
          <a:p>
            <a:pPr algn="r" rtl="1">
              <a:lnSpc>
                <a:spcPts val="1872"/>
              </a:lnSpc>
            </a:pPr>
            <a:r>
              <a:rPr lang="ar-SA" sz="1248" b="1" i="0" u="none" baseline="0" dirty="0">
                <a:solidFill>
                  <a:srgbClr val="0B5184"/>
                </a:solidFill>
                <a:latin typeface="Montserrat Semi-Bold"/>
                <a:ea typeface="Montserrat Semi-Bold"/>
                <a:sym typeface="Montserrat Semi-Bold"/>
              </a:rPr>
              <a:t>الوصول عن ب</a:t>
            </a:r>
            <a:r>
              <a:rPr lang="ar-EG" sz="1248" b="1" dirty="0">
                <a:solidFill>
                  <a:srgbClr val="0B5184"/>
                </a:solidFill>
                <a:latin typeface="Montserrat Semi-Bold"/>
                <a:ea typeface="Montserrat Semi-Bold"/>
                <a:sym typeface="Montserrat Semi-Bold"/>
              </a:rPr>
              <a:t>ُ</a:t>
            </a:r>
            <a:r>
              <a:rPr lang="ar-SA" sz="1248" b="1" i="0" u="none" baseline="0" dirty="0">
                <a:solidFill>
                  <a:srgbClr val="0B5184"/>
                </a:solidFill>
                <a:latin typeface="Montserrat Semi-Bold"/>
                <a:ea typeface="Montserrat Semi-Bold"/>
                <a:sym typeface="Montserrat Semi-Bold"/>
              </a:rPr>
              <a:t>عد</a:t>
            </a:r>
          </a:p>
        </p:txBody>
      </p:sp>
      <p:sp>
        <p:nvSpPr>
          <p:cNvPr id="13" name="TextBox 13"/>
          <p:cNvSpPr txBox="1"/>
          <p:nvPr/>
        </p:nvSpPr>
        <p:spPr>
          <a:xfrm>
            <a:off x="1910860" y="4480190"/>
            <a:ext cx="726128" cy="441736"/>
          </a:xfrm>
          <a:prstGeom prst="rect">
            <a:avLst/>
          </a:prstGeom>
        </p:spPr>
        <p:txBody>
          <a:bodyPr lIns="0" tIns="0" rIns="0" bIns="0" rtlCol="0" anchor="t">
            <a:spAutoFit/>
          </a:bodyPr>
          <a:lstStyle/>
          <a:p>
            <a:pPr marL="0" lvl="1" indent="0" algn="ctr" rtl="1">
              <a:lnSpc>
                <a:spcPts val="3360"/>
              </a:lnSpc>
            </a:pPr>
            <a:r>
              <a:rPr lang="ar-SA" sz="3360" b="1" i="0" u="none" spc="-84" baseline="0" dirty="0">
                <a:solidFill>
                  <a:srgbClr val="0B5184"/>
                </a:solidFill>
                <a:latin typeface="Montserrat Bold"/>
                <a:ea typeface="Montserrat Bold"/>
                <a:sym typeface="Montserrat Bold"/>
              </a:rPr>
              <a:t>04</a:t>
            </a:r>
          </a:p>
        </p:txBody>
      </p:sp>
      <p:sp>
        <p:nvSpPr>
          <p:cNvPr id="14" name="TextBox 14"/>
          <p:cNvSpPr txBox="1"/>
          <p:nvPr/>
        </p:nvSpPr>
        <p:spPr>
          <a:xfrm>
            <a:off x="2852023" y="4545377"/>
            <a:ext cx="2131657" cy="219163"/>
          </a:xfrm>
          <a:prstGeom prst="rect">
            <a:avLst/>
          </a:prstGeom>
        </p:spPr>
        <p:txBody>
          <a:bodyPr lIns="0" tIns="0" rIns="0" bIns="0" rtlCol="0" anchor="t">
            <a:spAutoFit/>
          </a:bodyPr>
          <a:lstStyle/>
          <a:p>
            <a:pPr algn="r" rtl="1">
              <a:lnSpc>
                <a:spcPts val="1872"/>
              </a:lnSpc>
            </a:pPr>
            <a:r>
              <a:rPr lang="ar-SA" sz="1248" b="1" i="0" u="none" baseline="0" dirty="0">
                <a:solidFill>
                  <a:srgbClr val="0B5184"/>
                </a:solidFill>
                <a:latin typeface="Montserrat Semi-Bold"/>
                <a:ea typeface="Montserrat Semi-Bold"/>
                <a:sym typeface="Montserrat Semi-Bold"/>
              </a:rPr>
              <a:t>كلمات المرور </a:t>
            </a:r>
          </a:p>
        </p:txBody>
      </p:sp>
      <p:sp>
        <p:nvSpPr>
          <p:cNvPr id="15" name="TextBox 15"/>
          <p:cNvSpPr txBox="1"/>
          <p:nvPr/>
        </p:nvSpPr>
        <p:spPr>
          <a:xfrm>
            <a:off x="1910860" y="5186354"/>
            <a:ext cx="726128" cy="441736"/>
          </a:xfrm>
          <a:prstGeom prst="rect">
            <a:avLst/>
          </a:prstGeom>
        </p:spPr>
        <p:txBody>
          <a:bodyPr lIns="0" tIns="0" rIns="0" bIns="0" rtlCol="0" anchor="t">
            <a:spAutoFit/>
          </a:bodyPr>
          <a:lstStyle/>
          <a:p>
            <a:pPr marL="0" lvl="1" indent="0" algn="ctr" rtl="1">
              <a:lnSpc>
                <a:spcPts val="3360"/>
              </a:lnSpc>
            </a:pPr>
            <a:r>
              <a:rPr lang="ar-SA" sz="3360" b="1" i="0" u="none" spc="-84" baseline="0" dirty="0">
                <a:solidFill>
                  <a:srgbClr val="0B5184"/>
                </a:solidFill>
                <a:latin typeface="Montserrat Bold"/>
                <a:ea typeface="Montserrat Bold"/>
                <a:sym typeface="Montserrat Bold"/>
              </a:rPr>
              <a:t>05</a:t>
            </a:r>
          </a:p>
        </p:txBody>
      </p:sp>
      <p:sp>
        <p:nvSpPr>
          <p:cNvPr id="16" name="TextBox 16"/>
          <p:cNvSpPr txBox="1"/>
          <p:nvPr/>
        </p:nvSpPr>
        <p:spPr>
          <a:xfrm>
            <a:off x="2852023" y="5225135"/>
            <a:ext cx="2131657" cy="219163"/>
          </a:xfrm>
          <a:prstGeom prst="rect">
            <a:avLst/>
          </a:prstGeom>
        </p:spPr>
        <p:txBody>
          <a:bodyPr lIns="0" tIns="0" rIns="0" bIns="0" rtlCol="0" anchor="t">
            <a:spAutoFit/>
          </a:bodyPr>
          <a:lstStyle/>
          <a:p>
            <a:pPr algn="r" rtl="1">
              <a:lnSpc>
                <a:spcPts val="1872"/>
              </a:lnSpc>
            </a:pPr>
            <a:r>
              <a:rPr lang="ar-SA" sz="1248" b="1" i="0" u="none" baseline="0" dirty="0">
                <a:solidFill>
                  <a:srgbClr val="0B5184"/>
                </a:solidFill>
                <a:latin typeface="Montserrat Semi-Bold"/>
                <a:ea typeface="Montserrat Semi-Bold"/>
                <a:sym typeface="Montserrat Semi-Bold"/>
              </a:rPr>
              <a:t>المصادقة متعددة العوامل</a:t>
            </a:r>
          </a:p>
        </p:txBody>
      </p:sp>
      <p:sp>
        <p:nvSpPr>
          <p:cNvPr id="17" name="TextBox 17"/>
          <p:cNvSpPr txBox="1"/>
          <p:nvPr/>
        </p:nvSpPr>
        <p:spPr>
          <a:xfrm>
            <a:off x="1910860" y="5892518"/>
            <a:ext cx="726128" cy="441736"/>
          </a:xfrm>
          <a:prstGeom prst="rect">
            <a:avLst/>
          </a:prstGeom>
        </p:spPr>
        <p:txBody>
          <a:bodyPr lIns="0" tIns="0" rIns="0" bIns="0" rtlCol="0" anchor="t">
            <a:spAutoFit/>
          </a:bodyPr>
          <a:lstStyle/>
          <a:p>
            <a:pPr marL="0" lvl="1" indent="0" algn="ctr" rtl="1">
              <a:lnSpc>
                <a:spcPts val="3360"/>
              </a:lnSpc>
            </a:pPr>
            <a:r>
              <a:rPr lang="ar-SA" sz="3360" b="1" i="0" u="none" spc="-84" baseline="0">
                <a:solidFill>
                  <a:srgbClr val="0B5184"/>
                </a:solidFill>
                <a:latin typeface="Montserrat Bold"/>
                <a:ea typeface="Montserrat Bold"/>
                <a:sym typeface="Montserrat Bold"/>
              </a:rPr>
              <a:t>06</a:t>
            </a:r>
          </a:p>
        </p:txBody>
      </p:sp>
      <p:sp>
        <p:nvSpPr>
          <p:cNvPr id="18" name="TextBox 18"/>
          <p:cNvSpPr txBox="1"/>
          <p:nvPr/>
        </p:nvSpPr>
        <p:spPr>
          <a:xfrm>
            <a:off x="2852023" y="5957705"/>
            <a:ext cx="2131657" cy="219163"/>
          </a:xfrm>
          <a:prstGeom prst="rect">
            <a:avLst/>
          </a:prstGeom>
        </p:spPr>
        <p:txBody>
          <a:bodyPr lIns="0" tIns="0" rIns="0" bIns="0" rtlCol="0" anchor="t">
            <a:spAutoFit/>
          </a:bodyPr>
          <a:lstStyle/>
          <a:p>
            <a:pPr algn="r" rtl="1">
              <a:lnSpc>
                <a:spcPts val="1872"/>
              </a:lnSpc>
            </a:pPr>
            <a:r>
              <a:rPr lang="ar-SA" sz="1248" b="1" i="0" u="none" baseline="0" dirty="0">
                <a:solidFill>
                  <a:srgbClr val="0B5184"/>
                </a:solidFill>
                <a:latin typeface="Montserrat Semi-Bold"/>
                <a:ea typeface="Montserrat Semi-Bold"/>
                <a:sym typeface="Montserrat Semi-Bold"/>
              </a:rPr>
              <a:t>تقرير الائتمان</a:t>
            </a:r>
          </a:p>
        </p:txBody>
      </p:sp>
      <p:sp>
        <p:nvSpPr>
          <p:cNvPr id="19" name="TextBox 19"/>
          <p:cNvSpPr txBox="1"/>
          <p:nvPr/>
        </p:nvSpPr>
        <p:spPr>
          <a:xfrm>
            <a:off x="3275348" y="531857"/>
            <a:ext cx="1519852" cy="128240"/>
          </a:xfrm>
          <a:prstGeom prst="rect">
            <a:avLst/>
          </a:prstGeom>
        </p:spPr>
        <p:txBody>
          <a:bodyPr lIns="0" tIns="0" rIns="0" bIns="0" rtlCol="0" anchor="t">
            <a:spAutoFit/>
          </a:bodyPr>
          <a:lstStyle/>
          <a:p>
            <a:pPr algn="r" rtl="1">
              <a:lnSpc>
                <a:spcPts val="998"/>
              </a:lnSpc>
            </a:pPr>
            <a:r>
              <a:rPr lang="en-GB" sz="916" b="1" spc="7" dirty="0">
                <a:solidFill>
                  <a:srgbClr val="0B5184"/>
                </a:solidFill>
                <a:latin typeface="Calibri" panose="020F0502020204030204" pitchFamily="34" charset="0"/>
                <a:ea typeface="Codec Pro Bold"/>
                <a:sym typeface="Codec Pro Bold"/>
              </a:rPr>
              <a:t>@idcareaus</a:t>
            </a:r>
            <a:endParaRPr lang="ar-SA" sz="916" b="1" spc="7" dirty="0">
              <a:solidFill>
                <a:srgbClr val="0B5184"/>
              </a:solidFill>
              <a:latin typeface="Calibri" panose="020F0502020204030204" pitchFamily="34" charset="0"/>
              <a:ea typeface="Codec Pro Bold"/>
              <a:sym typeface="Codec Pro Bold"/>
            </a:endParaRPr>
          </a:p>
        </p:txBody>
      </p:sp>
      <p:sp>
        <p:nvSpPr>
          <p:cNvPr id="20" name="TextBox 20"/>
          <p:cNvSpPr txBox="1"/>
          <p:nvPr/>
        </p:nvSpPr>
        <p:spPr>
          <a:xfrm>
            <a:off x="532800" y="7154419"/>
            <a:ext cx="2188199" cy="127099"/>
          </a:xfrm>
          <a:prstGeom prst="rect">
            <a:avLst/>
          </a:prstGeom>
        </p:spPr>
        <p:txBody>
          <a:bodyPr lIns="0" tIns="0" rIns="0" bIns="0" rtlCol="0" anchor="t">
            <a:spAutoFit/>
          </a:bodyPr>
          <a:lstStyle/>
          <a:p>
            <a:pPr rtl="1">
              <a:lnSpc>
                <a:spcPts val="998"/>
              </a:lnSpc>
            </a:pPr>
            <a:r>
              <a:rPr lang="ar-SA" sz="916" b="1" i="0" u="none" spc="7" baseline="0">
                <a:solidFill>
                  <a:srgbClr val="0B5184"/>
                </a:solidFill>
                <a:latin typeface="Montserrat Semi-Bold"/>
                <a:ea typeface="Montserrat Semi-Bold"/>
                <a:sym typeface="Montserrat Semi-Bold"/>
              </a:rPr>
              <a:t>www.idcare.org</a:t>
            </a:r>
          </a:p>
        </p:txBody>
      </p:sp>
      <p:sp>
        <p:nvSpPr>
          <p:cNvPr id="21" name="TextBox 21"/>
          <p:cNvSpPr txBox="1"/>
          <p:nvPr/>
        </p:nvSpPr>
        <p:spPr>
          <a:xfrm>
            <a:off x="4443653" y="7203681"/>
            <a:ext cx="351547" cy="128240"/>
          </a:xfrm>
          <a:prstGeom prst="rect">
            <a:avLst/>
          </a:prstGeom>
        </p:spPr>
        <p:txBody>
          <a:bodyPr lIns="0" tIns="0" rIns="0" bIns="0" rtlCol="0" anchor="t">
            <a:spAutoFit/>
          </a:bodyPr>
          <a:lstStyle/>
          <a:p>
            <a:pPr algn="r" rtl="1">
              <a:lnSpc>
                <a:spcPts val="998"/>
              </a:lnSpc>
            </a:pPr>
            <a:r>
              <a:rPr lang="ar-SA" sz="916" b="1" i="0" u="none" spc="7" baseline="0">
                <a:solidFill>
                  <a:srgbClr val="0B5184"/>
                </a:solidFill>
                <a:latin typeface="Codec Pro Bold"/>
                <a:ea typeface="Codec Pro Bold"/>
                <a:sym typeface="Codec Pro Bold"/>
              </a:rPr>
              <a:t>iii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p:nvPr/>
        </p:nvSpPr>
        <p:spPr>
          <a:xfrm>
            <a:off x="1577504" y="982907"/>
            <a:ext cx="3388661" cy="897682"/>
          </a:xfrm>
          <a:prstGeom prst="rect">
            <a:avLst/>
          </a:prstGeom>
        </p:spPr>
        <p:txBody>
          <a:bodyPr lIns="0" tIns="0" rIns="0" bIns="0" rtlCol="0" anchor="t">
            <a:spAutoFit/>
          </a:bodyPr>
          <a:lstStyle/>
          <a:p>
            <a:pPr marL="0" lvl="1" indent="0" algn="r" rtl="1">
              <a:lnSpc>
                <a:spcPts val="3519"/>
              </a:lnSpc>
            </a:pPr>
            <a:r>
              <a:rPr lang="ar-SA" sz="3519" b="1" i="0" u="none" spc="-87" baseline="0" dirty="0">
                <a:solidFill>
                  <a:srgbClr val="0B5184"/>
                </a:solidFill>
                <a:latin typeface="Codec Pro Bold"/>
                <a:ea typeface="Codec Pro Bold"/>
                <a:sym typeface="Codec Pro Bold"/>
              </a:rPr>
              <a:t>فلنفترض أنك وقعت ضحية لجريمة احتيال</a:t>
            </a:r>
          </a:p>
        </p:txBody>
      </p:sp>
      <p:sp>
        <p:nvSpPr>
          <p:cNvPr id="14" name="TextBox 14"/>
          <p:cNvSpPr txBox="1"/>
          <p:nvPr/>
        </p:nvSpPr>
        <p:spPr>
          <a:xfrm>
            <a:off x="1212850" y="2133840"/>
            <a:ext cx="3713988" cy="310534"/>
          </a:xfrm>
          <a:prstGeom prst="rect">
            <a:avLst/>
          </a:prstGeom>
        </p:spPr>
        <p:txBody>
          <a:bodyPr lIns="0" tIns="0" rIns="0" bIns="0" rtlCol="0" anchor="t">
            <a:spAutoFit/>
          </a:bodyPr>
          <a:lstStyle/>
          <a:p>
            <a:pPr algn="r" rtl="1">
              <a:lnSpc>
                <a:spcPts val="2557"/>
              </a:lnSpc>
            </a:pPr>
            <a:r>
              <a:rPr lang="ar-SA" sz="1826" b="1" i="0" u="none" baseline="0" dirty="0">
                <a:solidFill>
                  <a:srgbClr val="0B5184"/>
                </a:solidFill>
                <a:latin typeface="Canva Sans Bold"/>
                <a:ea typeface="Canva Sans Bold"/>
                <a:sym typeface="Canva Sans Bold"/>
              </a:rPr>
              <a:t>نهج استجابة IDCARE ثلاثي </a:t>
            </a:r>
            <a:r>
              <a:rPr lang="ar-EG" sz="1826" b="1" i="0" u="none" baseline="0" dirty="0">
                <a:solidFill>
                  <a:srgbClr val="0B5184"/>
                </a:solidFill>
                <a:latin typeface="Canva Sans Bold"/>
                <a:ea typeface="Canva Sans Bold"/>
                <a:sym typeface="Canva Sans Bold"/>
              </a:rPr>
              <a:t>الخطوات</a:t>
            </a:r>
            <a:endParaRPr lang="ar-SA" sz="1826" b="1" i="0" u="none" baseline="0" dirty="0">
              <a:solidFill>
                <a:srgbClr val="0B5184"/>
              </a:solidFill>
              <a:latin typeface="Canva Sans Bold"/>
              <a:ea typeface="Canva Sans Bold"/>
              <a:sym typeface="Canva Sans Bold"/>
            </a:endParaRPr>
          </a:p>
        </p:txBody>
      </p:sp>
      <p:sp>
        <p:nvSpPr>
          <p:cNvPr id="2" name="Freeform 2"/>
          <p:cNvSpPr/>
          <p:nvPr/>
        </p:nvSpPr>
        <p:spPr>
          <a:xfrm rot="16200000" flipH="1">
            <a:off x="3639822" y="2777873"/>
            <a:ext cx="271310" cy="271310"/>
          </a:xfrm>
          <a:custGeom>
            <a:avLst/>
            <a:gdLst/>
            <a:ahLst/>
            <a:cxnLst/>
            <a:rect l="l" t="t" r="r" b="b"/>
            <a:pathLst>
              <a:path w="271310" h="271310">
                <a:moveTo>
                  <a:pt x="0" y="0"/>
                </a:moveTo>
                <a:lnTo>
                  <a:pt x="271310" y="0"/>
                </a:lnTo>
                <a:lnTo>
                  <a:pt x="271310" y="271310"/>
                </a:lnTo>
                <a:lnTo>
                  <a:pt x="0" y="27131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ar-SA"/>
          </a:p>
        </p:txBody>
      </p:sp>
      <p:sp>
        <p:nvSpPr>
          <p:cNvPr id="3" name="Freeform 3"/>
          <p:cNvSpPr/>
          <p:nvPr/>
        </p:nvSpPr>
        <p:spPr>
          <a:xfrm rot="16200000" flipH="1">
            <a:off x="3621649" y="5072397"/>
            <a:ext cx="271310" cy="271310"/>
          </a:xfrm>
          <a:custGeom>
            <a:avLst/>
            <a:gdLst/>
            <a:ahLst/>
            <a:cxnLst/>
            <a:rect l="l" t="t" r="r" b="b"/>
            <a:pathLst>
              <a:path w="271310" h="271310">
                <a:moveTo>
                  <a:pt x="0" y="0"/>
                </a:moveTo>
                <a:lnTo>
                  <a:pt x="271311" y="0"/>
                </a:lnTo>
                <a:lnTo>
                  <a:pt x="271311" y="271311"/>
                </a:lnTo>
                <a:lnTo>
                  <a:pt x="0" y="271311"/>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ar-SA"/>
          </a:p>
        </p:txBody>
      </p:sp>
      <p:grpSp>
        <p:nvGrpSpPr>
          <p:cNvPr id="4" name="Group 4"/>
          <p:cNvGrpSpPr/>
          <p:nvPr/>
        </p:nvGrpSpPr>
        <p:grpSpPr>
          <a:xfrm flipH="1">
            <a:off x="2573" y="4108180"/>
            <a:ext cx="1834155" cy="2515976"/>
            <a:chOff x="0" y="0"/>
            <a:chExt cx="2445539" cy="3354635"/>
          </a:xfrm>
        </p:grpSpPr>
        <p:pic>
          <p:nvPicPr>
            <p:cNvPr id="5" name="Picture 5"/>
            <p:cNvPicPr>
              <a:picLocks noChangeAspect="1"/>
            </p:cNvPicPr>
            <p:nvPr/>
          </p:nvPicPr>
          <p:blipFill>
            <a:blip r:embed="rId4" cstate="print"/>
            <a:srcRect l="29707" r="21723"/>
            <a:stretch>
              <a:fillRect/>
            </a:stretch>
          </p:blipFill>
          <p:spPr>
            <a:xfrm>
              <a:off x="0" y="0"/>
              <a:ext cx="2445539" cy="3354635"/>
            </a:xfrm>
            <a:prstGeom prst="rect">
              <a:avLst/>
            </a:prstGeom>
          </p:spPr>
        </p:pic>
      </p:grpSp>
      <p:sp>
        <p:nvSpPr>
          <p:cNvPr id="6" name="Freeform 6"/>
          <p:cNvSpPr/>
          <p:nvPr/>
        </p:nvSpPr>
        <p:spPr>
          <a:xfrm rot="16200000" flipH="1">
            <a:off x="3639822" y="3838964"/>
            <a:ext cx="271310" cy="271310"/>
          </a:xfrm>
          <a:custGeom>
            <a:avLst/>
            <a:gdLst/>
            <a:ahLst/>
            <a:cxnLst/>
            <a:rect l="l" t="t" r="r" b="b"/>
            <a:pathLst>
              <a:path w="271310" h="271310">
                <a:moveTo>
                  <a:pt x="0" y="0"/>
                </a:moveTo>
                <a:lnTo>
                  <a:pt x="271310" y="0"/>
                </a:lnTo>
                <a:lnTo>
                  <a:pt x="271310" y="271310"/>
                </a:lnTo>
                <a:lnTo>
                  <a:pt x="0" y="271310"/>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flipH="1">
            <a:off x="4223597" y="3113384"/>
            <a:ext cx="578941" cy="566639"/>
          </a:xfrm>
          <a:custGeom>
            <a:avLst/>
            <a:gdLst/>
            <a:ahLst/>
            <a:cxnLst/>
            <a:rect l="l" t="t" r="r" b="b"/>
            <a:pathLst>
              <a:path w="578941" h="566639">
                <a:moveTo>
                  <a:pt x="0" y="0"/>
                </a:moveTo>
                <a:lnTo>
                  <a:pt x="578941" y="0"/>
                </a:lnTo>
                <a:lnTo>
                  <a:pt x="578941" y="566639"/>
                </a:lnTo>
                <a:lnTo>
                  <a:pt x="0" y="566639"/>
                </a:lnTo>
                <a:lnTo>
                  <a:pt x="0" y="0"/>
                </a:lnTo>
                <a:close/>
              </a:path>
            </a:pathLst>
          </a:custGeom>
          <a:blipFill>
            <a:blip r:embed="rId5" cstate="print"/>
            <a:stretch>
              <a:fillRect/>
            </a:stretch>
          </a:blipFill>
        </p:spPr>
        <p:txBody>
          <a:bodyPr/>
          <a:lstStyle/>
          <a:p>
            <a:endParaRPr lang="ar-SA"/>
          </a:p>
        </p:txBody>
      </p:sp>
      <p:sp>
        <p:nvSpPr>
          <p:cNvPr id="8" name="Freeform 8"/>
          <p:cNvSpPr/>
          <p:nvPr/>
        </p:nvSpPr>
        <p:spPr>
          <a:xfrm flipH="1">
            <a:off x="4256008" y="4161026"/>
            <a:ext cx="546530" cy="622826"/>
          </a:xfrm>
          <a:custGeom>
            <a:avLst/>
            <a:gdLst/>
            <a:ahLst/>
            <a:cxnLst/>
            <a:rect l="l" t="t" r="r" b="b"/>
            <a:pathLst>
              <a:path w="546530" h="622826">
                <a:moveTo>
                  <a:pt x="0" y="0"/>
                </a:moveTo>
                <a:lnTo>
                  <a:pt x="546529" y="0"/>
                </a:lnTo>
                <a:lnTo>
                  <a:pt x="546529" y="622826"/>
                </a:lnTo>
                <a:lnTo>
                  <a:pt x="0" y="622826"/>
                </a:lnTo>
                <a:lnTo>
                  <a:pt x="0" y="0"/>
                </a:lnTo>
                <a:close/>
              </a:path>
            </a:pathLst>
          </a:custGeom>
          <a:blipFill>
            <a:blip r:embed="rId6" cstate="print"/>
            <a:stretch>
              <a:fillRect/>
            </a:stretch>
          </a:blipFill>
        </p:spPr>
        <p:txBody>
          <a:bodyPr/>
          <a:lstStyle/>
          <a:p>
            <a:endParaRPr lang="ar-SA"/>
          </a:p>
        </p:txBody>
      </p:sp>
      <p:sp>
        <p:nvSpPr>
          <p:cNvPr id="9" name="Freeform 9"/>
          <p:cNvSpPr/>
          <p:nvPr/>
        </p:nvSpPr>
        <p:spPr>
          <a:xfrm flipH="1">
            <a:off x="4256008" y="5451653"/>
            <a:ext cx="488536" cy="491215"/>
          </a:xfrm>
          <a:custGeom>
            <a:avLst/>
            <a:gdLst/>
            <a:ahLst/>
            <a:cxnLst/>
            <a:rect l="l" t="t" r="r" b="b"/>
            <a:pathLst>
              <a:path w="488536" h="491215">
                <a:moveTo>
                  <a:pt x="0" y="0"/>
                </a:moveTo>
                <a:lnTo>
                  <a:pt x="488536" y="0"/>
                </a:lnTo>
                <a:lnTo>
                  <a:pt x="488536" y="491216"/>
                </a:lnTo>
                <a:lnTo>
                  <a:pt x="0" y="491216"/>
                </a:lnTo>
                <a:lnTo>
                  <a:pt x="0" y="0"/>
                </a:lnTo>
                <a:close/>
              </a:path>
            </a:pathLst>
          </a:custGeom>
          <a:blipFill>
            <a:blip r:embed="rId7" cstate="print"/>
            <a:stretch>
              <a:fillRect/>
            </a:stretch>
          </a:blipFill>
        </p:spPr>
        <p:txBody>
          <a:bodyPr/>
          <a:lstStyle/>
          <a:p>
            <a:endParaRPr lang="ar-SA"/>
          </a:p>
        </p:txBody>
      </p:sp>
      <p:sp>
        <p:nvSpPr>
          <p:cNvPr id="10" name="TextBox 10"/>
          <p:cNvSpPr txBox="1"/>
          <p:nvPr/>
        </p:nvSpPr>
        <p:spPr>
          <a:xfrm flipH="1">
            <a:off x="3995277" y="2787650"/>
            <a:ext cx="970888" cy="265778"/>
          </a:xfrm>
          <a:prstGeom prst="rect">
            <a:avLst/>
          </a:prstGeom>
        </p:spPr>
        <p:txBody>
          <a:bodyPr wrap="square" lIns="0" tIns="0" rIns="0" bIns="0" rtlCol="0" anchor="t">
            <a:spAutoFit/>
          </a:bodyPr>
          <a:lstStyle/>
          <a:p>
            <a:pPr algn="r" rtl="1">
              <a:lnSpc>
                <a:spcPts val="2289"/>
              </a:lnSpc>
            </a:pPr>
            <a:r>
              <a:rPr lang="ar-EG" sz="1526" b="1" i="0" u="none" baseline="0" dirty="0">
                <a:solidFill>
                  <a:srgbClr val="0B5184"/>
                </a:solidFill>
                <a:latin typeface="Codec Pro Bold"/>
                <a:ea typeface="Codec Pro Bold"/>
                <a:sym typeface="Codec Pro Bold"/>
              </a:rPr>
              <a:t>الخطوة </a:t>
            </a:r>
            <a:r>
              <a:rPr lang="ar-SA" sz="1526" b="1" i="0" u="none" baseline="0" dirty="0">
                <a:solidFill>
                  <a:srgbClr val="0B5184"/>
                </a:solidFill>
                <a:latin typeface="Codec Pro Bold"/>
                <a:ea typeface="Codec Pro Bold"/>
                <a:sym typeface="Codec Pro Bold"/>
              </a:rPr>
              <a:t>الأول</a:t>
            </a:r>
            <a:r>
              <a:rPr lang="ar-EG" sz="1526" b="1" i="0" u="none" baseline="0" dirty="0">
                <a:solidFill>
                  <a:srgbClr val="0B5184"/>
                </a:solidFill>
                <a:latin typeface="Codec Pro Bold"/>
                <a:ea typeface="Codec Pro Bold"/>
                <a:sym typeface="Codec Pro Bold"/>
              </a:rPr>
              <a:t>ى</a:t>
            </a:r>
            <a:endParaRPr lang="ar-SA" sz="1526" b="1" i="0" u="none" baseline="0" dirty="0">
              <a:solidFill>
                <a:srgbClr val="0B5184"/>
              </a:solidFill>
              <a:latin typeface="Codec Pro Bold"/>
              <a:ea typeface="Codec Pro Bold"/>
              <a:sym typeface="Codec Pro Bold"/>
            </a:endParaRPr>
          </a:p>
        </p:txBody>
      </p:sp>
      <p:sp>
        <p:nvSpPr>
          <p:cNvPr id="11" name="TextBox 11"/>
          <p:cNvSpPr txBox="1"/>
          <p:nvPr/>
        </p:nvSpPr>
        <p:spPr>
          <a:xfrm flipH="1">
            <a:off x="3977104" y="5073650"/>
            <a:ext cx="989061" cy="265842"/>
          </a:xfrm>
          <a:prstGeom prst="rect">
            <a:avLst/>
          </a:prstGeom>
        </p:spPr>
        <p:txBody>
          <a:bodyPr wrap="square" lIns="0" tIns="0" rIns="0" bIns="0" rtlCol="0" anchor="t">
            <a:spAutoFit/>
          </a:bodyPr>
          <a:lstStyle/>
          <a:p>
            <a:pPr algn="r" rtl="1">
              <a:lnSpc>
                <a:spcPts val="2295"/>
              </a:lnSpc>
            </a:pPr>
            <a:r>
              <a:rPr lang="ar-EG" sz="1530" b="1" i="0" u="none" baseline="0" dirty="0">
                <a:solidFill>
                  <a:srgbClr val="0B5184"/>
                </a:solidFill>
                <a:latin typeface="Codec Pro Bold"/>
                <a:ea typeface="Codec Pro Bold"/>
                <a:sym typeface="Codec Pro Bold"/>
              </a:rPr>
              <a:t>الخطوة </a:t>
            </a:r>
            <a:r>
              <a:rPr lang="ar-SA" sz="1530" b="1" i="0" u="none" baseline="0" dirty="0">
                <a:solidFill>
                  <a:srgbClr val="0B5184"/>
                </a:solidFill>
                <a:latin typeface="Codec Pro Bold"/>
                <a:ea typeface="Codec Pro Bold"/>
                <a:sym typeface="Codec Pro Bold"/>
              </a:rPr>
              <a:t>الثالث</a:t>
            </a:r>
            <a:r>
              <a:rPr lang="ar-EG" sz="1530" b="1" i="0" u="none" baseline="0" dirty="0">
                <a:solidFill>
                  <a:srgbClr val="0B5184"/>
                </a:solidFill>
                <a:latin typeface="Codec Pro Bold"/>
                <a:ea typeface="Codec Pro Bold"/>
                <a:sym typeface="Codec Pro Bold"/>
              </a:rPr>
              <a:t>ة</a:t>
            </a:r>
            <a:endParaRPr lang="ar-SA" sz="1530" b="1" i="0" u="none" baseline="0" dirty="0">
              <a:solidFill>
                <a:srgbClr val="0B5184"/>
              </a:solidFill>
              <a:latin typeface="Codec Pro Bold"/>
              <a:ea typeface="Codec Pro Bold"/>
              <a:sym typeface="Codec Pro Bold"/>
            </a:endParaRPr>
          </a:p>
        </p:txBody>
      </p:sp>
      <p:sp>
        <p:nvSpPr>
          <p:cNvPr id="12" name="TextBox 12"/>
          <p:cNvSpPr txBox="1"/>
          <p:nvPr/>
        </p:nvSpPr>
        <p:spPr>
          <a:xfrm flipH="1">
            <a:off x="3995278" y="3817208"/>
            <a:ext cx="970887" cy="265842"/>
          </a:xfrm>
          <a:prstGeom prst="rect">
            <a:avLst/>
          </a:prstGeom>
        </p:spPr>
        <p:txBody>
          <a:bodyPr wrap="square" lIns="0" tIns="0" rIns="0" bIns="0" rtlCol="0" anchor="t">
            <a:spAutoFit/>
          </a:bodyPr>
          <a:lstStyle/>
          <a:p>
            <a:pPr algn="r" rtl="1">
              <a:lnSpc>
                <a:spcPts val="2295"/>
              </a:lnSpc>
            </a:pPr>
            <a:r>
              <a:rPr lang="ar-EG" sz="1530" b="1" i="0" u="none" baseline="0" dirty="0">
                <a:solidFill>
                  <a:srgbClr val="0B5184"/>
                </a:solidFill>
                <a:latin typeface="Codec Pro Bold"/>
                <a:ea typeface="Codec Pro Bold"/>
                <a:sym typeface="Codec Pro Bold"/>
              </a:rPr>
              <a:t>الخطوة </a:t>
            </a:r>
            <a:r>
              <a:rPr lang="ar-SA" sz="1530" b="1" i="0" u="none" baseline="0" dirty="0">
                <a:solidFill>
                  <a:srgbClr val="0B5184"/>
                </a:solidFill>
                <a:latin typeface="Codec Pro Bold"/>
                <a:ea typeface="Codec Pro Bold"/>
                <a:sym typeface="Codec Pro Bold"/>
              </a:rPr>
              <a:t>الثاني</a:t>
            </a:r>
            <a:r>
              <a:rPr lang="ar-EG" sz="1530" b="1" i="0" u="none" baseline="0" dirty="0">
                <a:solidFill>
                  <a:srgbClr val="0B5184"/>
                </a:solidFill>
                <a:latin typeface="Codec Pro Bold"/>
                <a:ea typeface="Codec Pro Bold"/>
                <a:sym typeface="Codec Pro Bold"/>
              </a:rPr>
              <a:t>ة</a:t>
            </a:r>
            <a:endParaRPr lang="ar-SA" sz="1530" b="1" i="0" u="none" baseline="0" dirty="0">
              <a:solidFill>
                <a:srgbClr val="0B5184"/>
              </a:solidFill>
              <a:latin typeface="Codec Pro Bold"/>
              <a:ea typeface="Codec Pro Bold"/>
              <a:sym typeface="Codec Pro Bold"/>
            </a:endParaRPr>
          </a:p>
        </p:txBody>
      </p:sp>
      <p:sp>
        <p:nvSpPr>
          <p:cNvPr id="15" name="TextBox 15"/>
          <p:cNvSpPr txBox="1"/>
          <p:nvPr/>
        </p:nvSpPr>
        <p:spPr>
          <a:xfrm flipH="1">
            <a:off x="2195979" y="3142920"/>
            <a:ext cx="1708589" cy="479523"/>
          </a:xfrm>
          <a:prstGeom prst="rect">
            <a:avLst/>
          </a:prstGeom>
        </p:spPr>
        <p:txBody>
          <a:bodyPr lIns="0" tIns="0" rIns="0" bIns="0" rtlCol="0" anchor="t">
            <a:spAutoFit/>
          </a:bodyPr>
          <a:lstStyle/>
          <a:p>
            <a:pPr algn="r" rtl="1">
              <a:lnSpc>
                <a:spcPts val="1871"/>
              </a:lnSpc>
            </a:pPr>
            <a:r>
              <a:rPr lang="ar-SA" sz="1247" b="1" i="0" u="none" baseline="0" dirty="0">
                <a:solidFill>
                  <a:srgbClr val="0B5184"/>
                </a:solidFill>
                <a:latin typeface="Codec Pro Bold"/>
                <a:ea typeface="Codec Pro Bold"/>
                <a:sym typeface="Codec Pro Bold"/>
              </a:rPr>
              <a:t>تواصل مع البنك أو المنشأة المالية التي تتعامل معها</a:t>
            </a:r>
            <a:r>
              <a:rPr lang="ar-EG" sz="1247" b="1" i="0" u="none" baseline="0" dirty="0">
                <a:solidFill>
                  <a:srgbClr val="0B5184"/>
                </a:solidFill>
                <a:latin typeface="Codec Pro Bold"/>
                <a:ea typeface="Codec Pro Bold"/>
                <a:sym typeface="Codec Pro Bold"/>
              </a:rPr>
              <a:t>.</a:t>
            </a:r>
            <a:endParaRPr lang="ar-SA" sz="1247" b="1" i="0" u="none" baseline="0" dirty="0">
              <a:solidFill>
                <a:srgbClr val="0B5184"/>
              </a:solidFill>
              <a:latin typeface="Codec Pro Bold"/>
              <a:ea typeface="Codec Pro Bold"/>
              <a:sym typeface="Codec Pro Bold"/>
            </a:endParaRPr>
          </a:p>
        </p:txBody>
      </p:sp>
      <p:sp>
        <p:nvSpPr>
          <p:cNvPr id="16" name="TextBox 16"/>
          <p:cNvSpPr txBox="1"/>
          <p:nvPr/>
        </p:nvSpPr>
        <p:spPr>
          <a:xfrm flipH="1">
            <a:off x="1923421" y="4241030"/>
            <a:ext cx="1988357" cy="462819"/>
          </a:xfrm>
          <a:prstGeom prst="rect">
            <a:avLst/>
          </a:prstGeom>
        </p:spPr>
        <p:txBody>
          <a:bodyPr wrap="square" lIns="0" tIns="0" rIns="0" bIns="0" rtlCol="0" anchor="t">
            <a:spAutoFit/>
          </a:bodyPr>
          <a:lstStyle/>
          <a:p>
            <a:pPr algn="r" rtl="1">
              <a:lnSpc>
                <a:spcPts val="1871"/>
              </a:lnSpc>
            </a:pPr>
            <a:r>
              <a:rPr lang="ar-SA" sz="1247" b="1" i="0" u="none" baseline="0" dirty="0">
                <a:solidFill>
                  <a:srgbClr val="0B5184"/>
                </a:solidFill>
                <a:latin typeface="Codec Pro Bold"/>
                <a:ea typeface="Codec Pro Bold"/>
                <a:sym typeface="Codec Pro Bold"/>
              </a:rPr>
              <a:t>تواصل مع IDCARE، فخدماتنا مجانية وعلى درجة عالية من السرية</a:t>
            </a:r>
            <a:r>
              <a:rPr lang="ar-EG" sz="1247" b="1" i="0" u="none" baseline="0" dirty="0">
                <a:solidFill>
                  <a:srgbClr val="0B5184"/>
                </a:solidFill>
                <a:latin typeface="Codec Pro Bold"/>
                <a:ea typeface="Codec Pro Bold"/>
                <a:sym typeface="Codec Pro Bold"/>
              </a:rPr>
              <a:t>.</a:t>
            </a:r>
            <a:endParaRPr lang="ar-SA" sz="1247" b="1" i="0" u="none" baseline="0" dirty="0">
              <a:solidFill>
                <a:srgbClr val="0B5184"/>
              </a:solidFill>
              <a:latin typeface="Codec Pro Bold"/>
              <a:ea typeface="Codec Pro Bold"/>
              <a:sym typeface="Codec Pro Bold"/>
            </a:endParaRPr>
          </a:p>
        </p:txBody>
      </p:sp>
      <p:sp>
        <p:nvSpPr>
          <p:cNvPr id="17" name="TextBox 17"/>
          <p:cNvSpPr txBox="1"/>
          <p:nvPr/>
        </p:nvSpPr>
        <p:spPr>
          <a:xfrm flipH="1">
            <a:off x="1898714" y="5449610"/>
            <a:ext cx="1988357" cy="479523"/>
          </a:xfrm>
          <a:prstGeom prst="rect">
            <a:avLst/>
          </a:prstGeom>
        </p:spPr>
        <p:txBody>
          <a:bodyPr lIns="0" tIns="0" rIns="0" bIns="0" rtlCol="0" anchor="t">
            <a:spAutoFit/>
          </a:bodyPr>
          <a:lstStyle/>
          <a:p>
            <a:pPr algn="r" rtl="1">
              <a:lnSpc>
                <a:spcPts val="1871"/>
              </a:lnSpc>
            </a:pPr>
            <a:r>
              <a:rPr lang="ar-SA" sz="1247" b="1" i="0" u="none" baseline="0" dirty="0">
                <a:solidFill>
                  <a:srgbClr val="0B5184"/>
                </a:solidFill>
                <a:latin typeface="Codec Pro Bold"/>
                <a:ea typeface="Codec Pro Bold"/>
                <a:sym typeface="Codec Pro Bold"/>
              </a:rPr>
              <a:t>تحدّث مع أحد أصدقائك أو أقربائك، فالاحتيال يتغذى على الكتمان</a:t>
            </a:r>
            <a:r>
              <a:rPr lang="ar-EG" sz="1247" b="1" i="0" u="none" baseline="0" dirty="0">
                <a:solidFill>
                  <a:srgbClr val="0B5184"/>
                </a:solidFill>
                <a:latin typeface="Codec Pro Bold"/>
                <a:ea typeface="Codec Pro Bold"/>
                <a:sym typeface="Codec Pro Bold"/>
              </a:rPr>
              <a:t>.</a:t>
            </a:r>
            <a:endParaRPr lang="ar-SA" sz="1247" b="1" i="0" u="none" baseline="0" dirty="0">
              <a:solidFill>
                <a:srgbClr val="0B5184"/>
              </a:solidFill>
              <a:latin typeface="Codec Pro Bold"/>
              <a:ea typeface="Codec Pro Bold"/>
              <a:sym typeface="Codec Pro Bold"/>
            </a:endParaRPr>
          </a:p>
        </p:txBody>
      </p:sp>
      <p:sp>
        <p:nvSpPr>
          <p:cNvPr id="18" name="Freeform 18"/>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txBody>
          <a:bodyPr/>
          <a:lstStyle/>
          <a:p>
            <a:endParaRPr lang="ar-SA"/>
          </a:p>
        </p:txBody>
      </p:sp>
      <p:sp>
        <p:nvSpPr>
          <p:cNvPr id="19" name="TextBox 19"/>
          <p:cNvSpPr txBox="1"/>
          <p:nvPr/>
        </p:nvSpPr>
        <p:spPr>
          <a:xfrm>
            <a:off x="3275348" y="531857"/>
            <a:ext cx="1519852" cy="128240"/>
          </a:xfrm>
          <a:prstGeom prst="rect">
            <a:avLst/>
          </a:prstGeom>
        </p:spPr>
        <p:txBody>
          <a:bodyPr lIns="0" tIns="0" rIns="0" bIns="0" rtlCol="0" anchor="t">
            <a:spAutoFit/>
          </a:bodyPr>
          <a:lstStyle/>
          <a:p>
            <a:pPr algn="r" rtl="1">
              <a:lnSpc>
                <a:spcPts val="998"/>
              </a:lnSpc>
            </a:pPr>
            <a:r>
              <a:rPr lang="en-GB" sz="916" b="1" spc="7" dirty="0">
                <a:solidFill>
                  <a:srgbClr val="0B5184"/>
                </a:solidFill>
                <a:latin typeface="Calibri" panose="020F0502020204030204" pitchFamily="34" charset="0"/>
                <a:ea typeface="Codec Pro Bold"/>
                <a:sym typeface="Codec Pro Bold"/>
              </a:rPr>
              <a:t>@idcareaus</a:t>
            </a:r>
            <a:endParaRPr lang="ar-SA" sz="916" b="1" spc="7" dirty="0">
              <a:solidFill>
                <a:srgbClr val="0B5184"/>
              </a:solidFill>
              <a:latin typeface="Calibri" panose="020F0502020204030204" pitchFamily="34" charset="0"/>
              <a:ea typeface="Codec Pro Bold"/>
              <a:sym typeface="Codec Pro Bold"/>
            </a:endParaRPr>
          </a:p>
        </p:txBody>
      </p:sp>
      <p:sp>
        <p:nvSpPr>
          <p:cNvPr id="20" name="TextBox 20"/>
          <p:cNvSpPr txBox="1"/>
          <p:nvPr/>
        </p:nvSpPr>
        <p:spPr>
          <a:xfrm>
            <a:off x="532800" y="7154419"/>
            <a:ext cx="2188199" cy="127099"/>
          </a:xfrm>
          <a:prstGeom prst="rect">
            <a:avLst/>
          </a:prstGeom>
        </p:spPr>
        <p:txBody>
          <a:bodyPr lIns="0" tIns="0" rIns="0" bIns="0" rtlCol="0" anchor="t">
            <a:spAutoFit/>
          </a:bodyPr>
          <a:lstStyle/>
          <a:p>
            <a:pPr rtl="1">
              <a:lnSpc>
                <a:spcPts val="998"/>
              </a:lnSpc>
            </a:pPr>
            <a:r>
              <a:rPr lang="ar-SA" sz="916" b="1" i="0" u="none" spc="7" baseline="0">
                <a:solidFill>
                  <a:srgbClr val="0B5184"/>
                </a:solidFill>
                <a:latin typeface="Montserrat Semi-Bold"/>
                <a:ea typeface="Montserrat Semi-Bold"/>
                <a:sym typeface="Montserrat Semi-Bold"/>
              </a:rPr>
              <a:t>www.idcare.org</a:t>
            </a:r>
          </a:p>
        </p:txBody>
      </p:sp>
      <p:sp>
        <p:nvSpPr>
          <p:cNvPr id="21" name="TextBox 21"/>
          <p:cNvSpPr txBox="1"/>
          <p:nvPr/>
        </p:nvSpPr>
        <p:spPr>
          <a:xfrm>
            <a:off x="4443653" y="7203681"/>
            <a:ext cx="351547" cy="128240"/>
          </a:xfrm>
          <a:prstGeom prst="rect">
            <a:avLst/>
          </a:prstGeom>
        </p:spPr>
        <p:txBody>
          <a:bodyPr lIns="0" tIns="0" rIns="0" bIns="0" rtlCol="0" anchor="t">
            <a:spAutoFit/>
          </a:bodyPr>
          <a:lstStyle/>
          <a:p>
            <a:pPr algn="r" rtl="1">
              <a:lnSpc>
                <a:spcPts val="998"/>
              </a:lnSpc>
            </a:pPr>
            <a:r>
              <a:rPr lang="ar-SA" sz="916" b="1" i="0" u="none" spc="7" baseline="0">
                <a:solidFill>
                  <a:srgbClr val="0B5184"/>
                </a:solidFill>
                <a:latin typeface="Codec Pro Bold"/>
                <a:ea typeface="Codec Pro Bold"/>
                <a:sym typeface="Codec Pro Bold"/>
              </a:rPr>
              <a:t>01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336420" y="1003184"/>
            <a:ext cx="5195622" cy="897682"/>
          </a:xfrm>
          <a:prstGeom prst="rect">
            <a:avLst/>
          </a:prstGeom>
        </p:spPr>
        <p:txBody>
          <a:bodyPr lIns="0" tIns="0" rIns="0" bIns="0" rtlCol="0" anchor="t">
            <a:spAutoFit/>
          </a:bodyPr>
          <a:lstStyle/>
          <a:p>
            <a:pPr algn="r" rtl="1">
              <a:lnSpc>
                <a:spcPts val="3519"/>
              </a:lnSpc>
            </a:pPr>
            <a:r>
              <a:rPr lang="ar-SA" sz="3519" b="1" i="0" u="none" spc="-87" baseline="0" dirty="0">
                <a:solidFill>
                  <a:srgbClr val="0B5184"/>
                </a:solidFill>
                <a:latin typeface="Codec Pro Bold"/>
                <a:ea typeface="Codec Pro Bold"/>
                <a:sym typeface="Codec Pro Bold"/>
              </a:rPr>
              <a:t>التوقّف والتحقّق والتأمين</a:t>
            </a:r>
          </a:p>
          <a:p>
            <a:pPr marL="0" lvl="1" indent="0" algn="r" rtl="1">
              <a:lnSpc>
                <a:spcPts val="3519"/>
              </a:lnSpc>
            </a:pPr>
            <a:endParaRPr lang="ar-SA" sz="3519" b="1" spc="-87" dirty="0">
              <a:solidFill>
                <a:srgbClr val="0B5184"/>
              </a:solidFill>
              <a:latin typeface="Codec Pro Bold"/>
              <a:ea typeface="Codec Pro Bold"/>
              <a:sym typeface="Codec Pro Bold"/>
            </a:endParaRPr>
          </a:p>
        </p:txBody>
      </p:sp>
      <p:grpSp>
        <p:nvGrpSpPr>
          <p:cNvPr id="14" name="Group 13">
            <a:extLst>
              <a:ext uri="{FF2B5EF4-FFF2-40B4-BE49-F238E27FC236}">
                <a16:creationId xmlns:a16="http://schemas.microsoft.com/office/drawing/2014/main" id="{AFF9F6A7-295B-7DEC-6518-92F3A2E07C9F}"/>
              </a:ext>
            </a:extLst>
          </p:cNvPr>
          <p:cNvGrpSpPr/>
          <p:nvPr/>
        </p:nvGrpSpPr>
        <p:grpSpPr>
          <a:xfrm flipH="1">
            <a:off x="532799" y="1623955"/>
            <a:ext cx="4326403" cy="4472846"/>
            <a:chOff x="532800" y="1623955"/>
            <a:chExt cx="4326403" cy="4472846"/>
          </a:xfrm>
        </p:grpSpPr>
        <p:sp>
          <p:nvSpPr>
            <p:cNvPr id="2" name="TextBox 2"/>
            <p:cNvSpPr txBox="1"/>
            <p:nvPr/>
          </p:nvSpPr>
          <p:spPr>
            <a:xfrm>
              <a:off x="1173578" y="2547110"/>
              <a:ext cx="3685625" cy="1564531"/>
            </a:xfrm>
            <a:prstGeom prst="rect">
              <a:avLst/>
            </a:prstGeom>
          </p:spPr>
          <p:txBody>
            <a:bodyPr lIns="0" tIns="0" rIns="0" bIns="0" rtlCol="0" anchor="t">
              <a:spAutoFit/>
            </a:bodyPr>
            <a:lstStyle/>
            <a:p>
              <a:pPr algn="r" rtl="1">
                <a:lnSpc>
                  <a:spcPts val="1575"/>
                </a:lnSpc>
              </a:pPr>
              <a:r>
                <a:rPr lang="ar-SA" sz="1100" b="1" i="0" u="none" baseline="0" dirty="0">
                  <a:solidFill>
                    <a:srgbClr val="0B5184"/>
                  </a:solidFill>
                  <a:latin typeface="Montserrat Medium"/>
                  <a:ea typeface="Montserrat Medium"/>
                  <a:sym typeface="Montserrat Medium"/>
                </a:rPr>
                <a:t>المحتالون هدفهم الإيقاع بك وأنت في إحدى هذه الحالات:</a:t>
              </a:r>
            </a:p>
            <a:p>
              <a:pPr algn="r" rtl="1">
                <a:lnSpc>
                  <a:spcPts val="525"/>
                </a:lnSpc>
              </a:pPr>
              <a:endParaRPr lang="ar-SA" sz="1100" b="1" dirty="0">
                <a:solidFill>
                  <a:srgbClr val="0B5184"/>
                </a:solidFill>
                <a:latin typeface="Montserrat Medium"/>
                <a:ea typeface="Montserrat Medium"/>
                <a:sym typeface="Montserrat Medium"/>
              </a:endParaRPr>
            </a:p>
            <a:p>
              <a:pPr marL="226695" lvl="1" indent="-113347" algn="r" rtl="1">
                <a:lnSpc>
                  <a:spcPts val="1575"/>
                </a:lnSpc>
                <a:buFont typeface="Arial"/>
                <a:buChar char="•"/>
              </a:pPr>
              <a:r>
                <a:rPr lang="ar-SA" sz="1100" b="1" i="0" u="none" baseline="0" dirty="0">
                  <a:solidFill>
                    <a:srgbClr val="0B5184"/>
                  </a:solidFill>
                  <a:latin typeface="Montserrat Medium"/>
                  <a:ea typeface="Montserrat Medium"/>
                  <a:sym typeface="Montserrat Medium"/>
                </a:rPr>
                <a:t> مشغول</a:t>
              </a:r>
            </a:p>
            <a:p>
              <a:pPr marL="226695" lvl="1" indent="-113347" algn="r" rtl="1">
                <a:lnSpc>
                  <a:spcPts val="1575"/>
                </a:lnSpc>
                <a:buFont typeface="Arial"/>
                <a:buChar char="•"/>
              </a:pPr>
              <a:r>
                <a:rPr lang="ar-SA" sz="1100" b="1" i="0" u="none" baseline="0" dirty="0">
                  <a:solidFill>
                    <a:srgbClr val="0B5184"/>
                  </a:solidFill>
                  <a:latin typeface="Montserrat Medium"/>
                  <a:ea typeface="Montserrat Medium"/>
                  <a:sym typeface="Montserrat Medium"/>
                </a:rPr>
                <a:t> مضغوط</a:t>
              </a:r>
            </a:p>
            <a:p>
              <a:pPr marL="226695" lvl="1" indent="-113347" algn="r" rtl="1">
                <a:lnSpc>
                  <a:spcPts val="1575"/>
                </a:lnSpc>
                <a:buFont typeface="Arial"/>
                <a:buChar char="•"/>
              </a:pPr>
              <a:r>
                <a:rPr lang="ar-SA" sz="1100" b="1" i="0" u="none" baseline="0" dirty="0">
                  <a:solidFill>
                    <a:srgbClr val="0B5184"/>
                  </a:solidFill>
                  <a:latin typeface="Montserrat Medium"/>
                  <a:ea typeface="Montserrat Medium"/>
                  <a:sym typeface="Montserrat Medium"/>
                </a:rPr>
                <a:t> مشت</a:t>
              </a:r>
              <a:r>
                <a:rPr lang="ar-EG" sz="1100" b="1" i="0" u="none" baseline="0" dirty="0">
                  <a:solidFill>
                    <a:srgbClr val="0B5184"/>
                  </a:solidFill>
                  <a:latin typeface="Montserrat Medium"/>
                  <a:ea typeface="Montserrat Medium"/>
                  <a:sym typeface="Montserrat Medium"/>
                </a:rPr>
                <a:t>َّ</a:t>
              </a:r>
              <a:r>
                <a:rPr lang="ar-SA" sz="1100" b="1" i="0" u="none" baseline="0" dirty="0">
                  <a:solidFill>
                    <a:srgbClr val="0B5184"/>
                  </a:solidFill>
                  <a:latin typeface="Montserrat Medium"/>
                  <a:ea typeface="Montserrat Medium"/>
                  <a:sym typeface="Montserrat Medium"/>
                </a:rPr>
                <a:t>ت</a:t>
              </a:r>
            </a:p>
            <a:p>
              <a:pPr algn="r" rtl="1">
                <a:lnSpc>
                  <a:spcPts val="525"/>
                </a:lnSpc>
              </a:pPr>
              <a:endParaRPr lang="ar-SA" sz="1100" b="1" dirty="0">
                <a:solidFill>
                  <a:srgbClr val="0B5184"/>
                </a:solidFill>
                <a:latin typeface="Montserrat Medium"/>
                <a:ea typeface="Montserrat Medium"/>
                <a:sym typeface="Montserrat Medium"/>
              </a:endParaRPr>
            </a:p>
            <a:p>
              <a:pPr algn="r" rtl="1">
                <a:lnSpc>
                  <a:spcPts val="1575"/>
                </a:lnSpc>
              </a:pPr>
              <a:r>
                <a:rPr lang="ar-SA" sz="1100" b="1" i="0" u="none" baseline="0" dirty="0">
                  <a:solidFill>
                    <a:srgbClr val="0B5184"/>
                  </a:solidFill>
                  <a:latin typeface="Montserrat Medium"/>
                  <a:ea typeface="Montserrat Medium"/>
                  <a:sym typeface="Montserrat Medium"/>
                </a:rPr>
                <a:t>فهذه الحالات تكد</a:t>
              </a:r>
              <a:r>
                <a:rPr lang="ar-EG" sz="1100" b="1" i="0" u="none" baseline="0" dirty="0">
                  <a:solidFill>
                    <a:srgbClr val="0B5184"/>
                  </a:solidFill>
                  <a:latin typeface="Montserrat Medium"/>
                  <a:ea typeface="Montserrat Medium"/>
                  <a:sym typeface="Montserrat Medium"/>
                </a:rPr>
                <a:t>ِّ</a:t>
              </a:r>
              <a:r>
                <a:rPr lang="ar-SA" sz="1100" b="1" i="0" u="none" baseline="0" dirty="0">
                  <a:solidFill>
                    <a:srgbClr val="0B5184"/>
                  </a:solidFill>
                  <a:latin typeface="Montserrat Medium"/>
                  <a:ea typeface="Montserrat Medium"/>
                  <a:sym typeface="Montserrat Medium"/>
                </a:rPr>
                <a:t>ر صف</a:t>
              </a:r>
              <a:r>
                <a:rPr lang="ar-EG" sz="1100" b="1" i="0" u="none" baseline="0" dirty="0">
                  <a:solidFill>
                    <a:srgbClr val="0B5184"/>
                  </a:solidFill>
                  <a:latin typeface="Montserrat Medium"/>
                  <a:ea typeface="Montserrat Medium"/>
                  <a:sym typeface="Montserrat Medium"/>
                </a:rPr>
                <a:t>اء</a:t>
              </a:r>
              <a:r>
                <a:rPr lang="ar-EG" sz="1100" b="1" i="0" u="none" dirty="0">
                  <a:solidFill>
                    <a:srgbClr val="0B5184"/>
                  </a:solidFill>
                  <a:latin typeface="Montserrat Medium"/>
                  <a:ea typeface="Montserrat Medium"/>
                  <a:sym typeface="Montserrat Medium"/>
                </a:rPr>
                <a:t> ذهنك</a:t>
              </a:r>
              <a:r>
                <a:rPr lang="ar-SA" sz="1100" b="1" i="0" u="none" baseline="0" dirty="0">
                  <a:solidFill>
                    <a:srgbClr val="0B5184"/>
                  </a:solidFill>
                  <a:latin typeface="Montserrat Medium"/>
                  <a:ea typeface="Montserrat Medium"/>
                  <a:sym typeface="Montserrat Medium"/>
                </a:rPr>
                <a:t> وتمنعك من التفكير السليم. يوقعون بك لتتصرّف برعونة واندفاع، مستغلين أنك مشغول أو خائف أو في عجلة من أمرك.</a:t>
              </a:r>
            </a:p>
            <a:p>
              <a:pPr algn="r" rtl="1">
                <a:lnSpc>
                  <a:spcPts val="1575"/>
                </a:lnSpc>
              </a:pPr>
              <a:endParaRPr lang="ar-SA" sz="1100" b="1" dirty="0">
                <a:solidFill>
                  <a:srgbClr val="0B5184"/>
                </a:solidFill>
                <a:latin typeface="Montserrat Medium"/>
                <a:ea typeface="Montserrat Medium"/>
                <a:sym typeface="Montserrat Medium"/>
              </a:endParaRPr>
            </a:p>
          </p:txBody>
        </p:sp>
        <p:sp>
          <p:nvSpPr>
            <p:cNvPr id="3" name="TextBox 3"/>
            <p:cNvSpPr txBox="1"/>
            <p:nvPr/>
          </p:nvSpPr>
          <p:spPr>
            <a:xfrm>
              <a:off x="1173577" y="4814399"/>
              <a:ext cx="3685625" cy="1282402"/>
            </a:xfrm>
            <a:prstGeom prst="rect">
              <a:avLst/>
            </a:prstGeom>
          </p:spPr>
          <p:txBody>
            <a:bodyPr lIns="0" tIns="0" rIns="0" bIns="0" rtlCol="0" anchor="t">
              <a:spAutoFit/>
            </a:bodyPr>
            <a:lstStyle/>
            <a:p>
              <a:pPr algn="r" rtl="1">
                <a:lnSpc>
                  <a:spcPts val="1575"/>
                </a:lnSpc>
              </a:pPr>
              <a:r>
                <a:rPr lang="ar-SA" sz="1100" b="1" i="0" u="none" baseline="0" dirty="0">
                  <a:solidFill>
                    <a:srgbClr val="0B5184"/>
                  </a:solidFill>
                  <a:latin typeface="Montserrat Medium"/>
                  <a:ea typeface="Montserrat Medium"/>
                  <a:sym typeface="Montserrat Medium"/>
                </a:rPr>
                <a:t>هدّئ من روعك برهة</a:t>
              </a:r>
            </a:p>
            <a:p>
              <a:pPr algn="r" rtl="1">
                <a:lnSpc>
                  <a:spcPts val="525"/>
                </a:lnSpc>
              </a:pPr>
              <a:endParaRPr lang="ar-SA" sz="1100" b="1" dirty="0">
                <a:solidFill>
                  <a:srgbClr val="0B5184"/>
                </a:solidFill>
                <a:latin typeface="Montserrat Medium"/>
                <a:ea typeface="Montserrat Medium"/>
                <a:sym typeface="Montserrat Medium"/>
              </a:endParaRPr>
            </a:p>
            <a:p>
              <a:pPr algn="r" rtl="1">
                <a:lnSpc>
                  <a:spcPts val="1575"/>
                </a:lnSpc>
              </a:pPr>
              <a:r>
                <a:rPr lang="ar-SA" sz="1100" b="1" i="0" u="none" baseline="0" dirty="0">
                  <a:solidFill>
                    <a:srgbClr val="0B5184"/>
                  </a:solidFill>
                  <a:latin typeface="Montserrat Medium"/>
                  <a:ea typeface="Montserrat Medium"/>
                  <a:sym typeface="Montserrat Medium"/>
                </a:rPr>
                <a:t>است</a:t>
              </a:r>
              <a:r>
                <a:rPr lang="ar-EG" sz="1100" b="1" i="0" u="none" baseline="0" dirty="0">
                  <a:solidFill>
                    <a:srgbClr val="0B5184"/>
                  </a:solidFill>
                  <a:latin typeface="Montserrat Medium"/>
                  <a:ea typeface="Montserrat Medium"/>
                  <a:sym typeface="Montserrat Medium"/>
                </a:rPr>
                <a:t>َ</a:t>
              </a:r>
              <a:r>
                <a:rPr lang="ar-SA" sz="1100" b="1" i="0" u="none" baseline="0" dirty="0">
                  <a:solidFill>
                    <a:srgbClr val="0B5184"/>
                  </a:solidFill>
                  <a:latin typeface="Montserrat Medium"/>
                  <a:ea typeface="Montserrat Medium"/>
                  <a:sym typeface="Montserrat Medium"/>
                </a:rPr>
                <a:t>خر قلبك - هل أنا مطمئن لما أفعل؟</a:t>
              </a:r>
            </a:p>
            <a:p>
              <a:pPr algn="r" rtl="1">
                <a:lnSpc>
                  <a:spcPts val="525"/>
                </a:lnSpc>
              </a:pPr>
              <a:endParaRPr lang="ar-SA" sz="1100" b="1" dirty="0">
                <a:solidFill>
                  <a:srgbClr val="0B5184"/>
                </a:solidFill>
                <a:latin typeface="Montserrat Medium"/>
                <a:ea typeface="Montserrat Medium"/>
                <a:sym typeface="Montserrat Medium"/>
              </a:endParaRPr>
            </a:p>
            <a:p>
              <a:pPr algn="r" rtl="1">
                <a:lnSpc>
                  <a:spcPts val="1575"/>
                </a:lnSpc>
              </a:pPr>
              <a:r>
                <a:rPr lang="ar-SA" sz="1100" b="1" i="0" u="none" baseline="0" dirty="0">
                  <a:solidFill>
                    <a:srgbClr val="0B5184"/>
                  </a:solidFill>
                  <a:latin typeface="Montserrat Medium"/>
                  <a:ea typeface="Montserrat Medium"/>
                  <a:sym typeface="Montserrat Medium"/>
                </a:rPr>
                <a:t>اطلب النصيحة</a:t>
              </a:r>
            </a:p>
            <a:p>
              <a:pPr algn="r" rtl="1">
                <a:lnSpc>
                  <a:spcPts val="525"/>
                </a:lnSpc>
              </a:pPr>
              <a:endParaRPr lang="ar-SA" sz="1100" b="1" dirty="0">
                <a:solidFill>
                  <a:srgbClr val="0B5184"/>
                </a:solidFill>
                <a:latin typeface="Montserrat Medium"/>
                <a:ea typeface="Montserrat Medium"/>
                <a:sym typeface="Montserrat Medium"/>
              </a:endParaRPr>
            </a:p>
            <a:p>
              <a:pPr algn="r" rtl="1">
                <a:lnSpc>
                  <a:spcPts val="1575"/>
                </a:lnSpc>
              </a:pPr>
              <a:r>
                <a:rPr lang="ar-SA" sz="1100" b="1" i="0" u="none" baseline="0" dirty="0">
                  <a:solidFill>
                    <a:srgbClr val="0B5184"/>
                  </a:solidFill>
                  <a:latin typeface="Montserrat Medium"/>
                  <a:ea typeface="Montserrat Medium"/>
                  <a:sym typeface="Montserrat Medium"/>
                </a:rPr>
                <a:t>تأك</a:t>
              </a:r>
              <a:r>
                <a:rPr lang="ar-EG" sz="1100" b="1" i="0" u="none" baseline="0" dirty="0">
                  <a:solidFill>
                    <a:srgbClr val="0B5184"/>
                  </a:solidFill>
                  <a:latin typeface="Montserrat Medium"/>
                  <a:ea typeface="Montserrat Medium"/>
                  <a:sym typeface="Montserrat Medium"/>
                </a:rPr>
                <a:t>َّ</a:t>
              </a:r>
              <a:r>
                <a:rPr lang="ar-SA" sz="1100" b="1" i="0" u="none" baseline="0" dirty="0">
                  <a:solidFill>
                    <a:srgbClr val="0B5184"/>
                  </a:solidFill>
                  <a:latin typeface="Montserrat Medium"/>
                  <a:ea typeface="Montserrat Medium"/>
                  <a:sym typeface="Montserrat Medium"/>
                </a:rPr>
                <a:t>د من جميع التفاصيل مرتين.</a:t>
              </a:r>
            </a:p>
            <a:p>
              <a:pPr algn="r" rtl="1">
                <a:lnSpc>
                  <a:spcPts val="525"/>
                </a:lnSpc>
              </a:pPr>
              <a:endParaRPr lang="ar-SA" sz="1100" b="1" dirty="0">
                <a:solidFill>
                  <a:srgbClr val="0B5184"/>
                </a:solidFill>
                <a:latin typeface="Montserrat Medium"/>
                <a:ea typeface="Montserrat Medium"/>
                <a:sym typeface="Montserrat Medium"/>
              </a:endParaRPr>
            </a:p>
            <a:p>
              <a:pPr algn="r" rtl="1">
                <a:lnSpc>
                  <a:spcPts val="1575"/>
                </a:lnSpc>
              </a:pPr>
              <a:r>
                <a:rPr lang="ar-SA" sz="1100" b="1" i="0" u="none" baseline="0" dirty="0">
                  <a:solidFill>
                    <a:srgbClr val="0B5184"/>
                  </a:solidFill>
                  <a:latin typeface="Montserrat Medium"/>
                  <a:ea typeface="Montserrat Medium"/>
                  <a:sym typeface="Montserrat Medium"/>
                </a:rPr>
                <a:t>التصرّف بتأن</a:t>
              </a:r>
              <a:r>
                <a:rPr lang="ar-EG" sz="1100" b="1" i="0" u="none" baseline="0" dirty="0">
                  <a:solidFill>
                    <a:srgbClr val="0B5184"/>
                  </a:solidFill>
                  <a:latin typeface="Montserrat Medium"/>
                  <a:ea typeface="Montserrat Medium"/>
                  <a:sym typeface="Montserrat Medium"/>
                </a:rPr>
                <a:t>ّ</a:t>
              </a:r>
              <a:r>
                <a:rPr lang="ar-SA" sz="1100" b="1" i="0" u="none" baseline="0" dirty="0">
                  <a:solidFill>
                    <a:srgbClr val="0B5184"/>
                  </a:solidFill>
                  <a:latin typeface="Montserrat Medium"/>
                  <a:ea typeface="Montserrat Medium"/>
                  <a:sym typeface="Montserrat Medium"/>
                </a:rPr>
                <a:t> طريقة بسيطة ومجربة لتبقى في مأمن.</a:t>
              </a:r>
            </a:p>
          </p:txBody>
        </p:sp>
        <p:sp>
          <p:nvSpPr>
            <p:cNvPr id="4" name="TextBox 4"/>
            <p:cNvSpPr txBox="1"/>
            <p:nvPr/>
          </p:nvSpPr>
          <p:spPr>
            <a:xfrm>
              <a:off x="1173577" y="2161210"/>
              <a:ext cx="3619945" cy="223587"/>
            </a:xfrm>
            <a:prstGeom prst="rect">
              <a:avLst/>
            </a:prstGeom>
          </p:spPr>
          <p:txBody>
            <a:bodyPr lIns="0" tIns="0" rIns="0" bIns="0" rtlCol="0" anchor="t">
              <a:spAutoFit/>
            </a:bodyPr>
            <a:lstStyle/>
            <a:p>
              <a:pPr algn="r" rtl="1">
                <a:lnSpc>
                  <a:spcPts val="1871"/>
                </a:lnSpc>
              </a:pPr>
              <a:r>
                <a:rPr lang="ar-SA" sz="1400" b="1" i="0" u="none" baseline="0" dirty="0">
                  <a:solidFill>
                    <a:srgbClr val="0B5184"/>
                  </a:solidFill>
                  <a:latin typeface="Montserrat Bold"/>
                  <a:ea typeface="Montserrat Bold"/>
                  <a:sym typeface="Montserrat Bold"/>
                </a:rPr>
                <a:t>أولى خطوطك الدفاعية ضد الاحتيال هي التصرف بتأن</a:t>
              </a:r>
              <a:r>
                <a:rPr lang="ar-EG" sz="1400" b="1" i="0" u="none" baseline="0" dirty="0">
                  <a:solidFill>
                    <a:srgbClr val="0B5184"/>
                  </a:solidFill>
                  <a:latin typeface="Montserrat Bold"/>
                  <a:ea typeface="Montserrat Bold"/>
                  <a:sym typeface="Montserrat Bold"/>
                </a:rPr>
                <a:t>ّ</a:t>
              </a:r>
              <a:r>
                <a:rPr lang="ar-SA" sz="1400" b="1" i="0" u="none" baseline="0" dirty="0">
                  <a:solidFill>
                    <a:srgbClr val="0B5184"/>
                  </a:solidFill>
                  <a:latin typeface="Montserrat Bold"/>
                  <a:ea typeface="Montserrat Bold"/>
                  <a:sym typeface="Montserrat Bold"/>
                </a:rPr>
                <a:t>.</a:t>
              </a:r>
            </a:p>
          </p:txBody>
        </p:sp>
        <p:sp>
          <p:nvSpPr>
            <p:cNvPr id="5" name="TextBox 5"/>
            <p:cNvSpPr txBox="1"/>
            <p:nvPr/>
          </p:nvSpPr>
          <p:spPr>
            <a:xfrm>
              <a:off x="1173577" y="4509501"/>
              <a:ext cx="3619945" cy="223587"/>
            </a:xfrm>
            <a:prstGeom prst="rect">
              <a:avLst/>
            </a:prstGeom>
          </p:spPr>
          <p:txBody>
            <a:bodyPr lIns="0" tIns="0" rIns="0" bIns="0" rtlCol="0" anchor="t">
              <a:spAutoFit/>
            </a:bodyPr>
            <a:lstStyle/>
            <a:p>
              <a:pPr algn="r" rtl="1">
                <a:lnSpc>
                  <a:spcPts val="1871"/>
                </a:lnSpc>
              </a:pPr>
              <a:r>
                <a:rPr lang="ar-SA" sz="1400" b="1" i="0" u="none" baseline="0" dirty="0">
                  <a:solidFill>
                    <a:srgbClr val="0B5184"/>
                  </a:solidFill>
                  <a:latin typeface="Montserrat Bold"/>
                  <a:ea typeface="Montserrat Bold"/>
                  <a:sym typeface="Montserrat Bold"/>
                </a:rPr>
                <a:t>التوقّف والتحقّق والتأمين</a:t>
              </a:r>
            </a:p>
          </p:txBody>
        </p:sp>
        <p:sp>
          <p:nvSpPr>
            <p:cNvPr id="6" name="Freeform 6"/>
            <p:cNvSpPr/>
            <p:nvPr/>
          </p:nvSpPr>
          <p:spPr>
            <a:xfrm>
              <a:off x="532800" y="2189785"/>
              <a:ext cx="162907" cy="162907"/>
            </a:xfrm>
            <a:custGeom>
              <a:avLst/>
              <a:gdLst/>
              <a:ahLst/>
              <a:cxnLst/>
              <a:rect l="l" t="t" r="r" b="b"/>
              <a:pathLst>
                <a:path w="162907" h="162907">
                  <a:moveTo>
                    <a:pt x="0" y="0"/>
                  </a:moveTo>
                  <a:lnTo>
                    <a:pt x="162907" y="0"/>
                  </a:lnTo>
                  <a:lnTo>
                    <a:pt x="162907" y="162907"/>
                  </a:lnTo>
                  <a:lnTo>
                    <a:pt x="0" y="162907"/>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ar-SA"/>
            </a:p>
          </p:txBody>
        </p:sp>
        <p:sp>
          <p:nvSpPr>
            <p:cNvPr id="7" name="Freeform 7"/>
            <p:cNvSpPr/>
            <p:nvPr/>
          </p:nvSpPr>
          <p:spPr>
            <a:xfrm>
              <a:off x="532800" y="4538076"/>
              <a:ext cx="162907" cy="162907"/>
            </a:xfrm>
            <a:custGeom>
              <a:avLst/>
              <a:gdLst/>
              <a:ahLst/>
              <a:cxnLst/>
              <a:rect l="l" t="t" r="r" b="b"/>
              <a:pathLst>
                <a:path w="162907" h="162907">
                  <a:moveTo>
                    <a:pt x="0" y="0"/>
                  </a:moveTo>
                  <a:lnTo>
                    <a:pt x="162907" y="0"/>
                  </a:lnTo>
                  <a:lnTo>
                    <a:pt x="162907" y="162907"/>
                  </a:lnTo>
                  <a:lnTo>
                    <a:pt x="0" y="162907"/>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ar-SA"/>
            </a:p>
          </p:txBody>
        </p:sp>
        <p:sp>
          <p:nvSpPr>
            <p:cNvPr id="9" name="TextBox 9"/>
            <p:cNvSpPr txBox="1"/>
            <p:nvPr/>
          </p:nvSpPr>
          <p:spPr>
            <a:xfrm>
              <a:off x="532800" y="1623955"/>
              <a:ext cx="4262400" cy="333425"/>
            </a:xfrm>
            <a:prstGeom prst="rect">
              <a:avLst/>
            </a:prstGeom>
          </p:spPr>
          <p:txBody>
            <a:bodyPr lIns="0" tIns="0" rIns="0" bIns="0" rtlCol="0" anchor="t">
              <a:spAutoFit/>
            </a:bodyPr>
            <a:lstStyle/>
            <a:p>
              <a:pPr algn="r" rtl="1">
                <a:lnSpc>
                  <a:spcPts val="1274"/>
                </a:lnSpc>
                <a:spcBef>
                  <a:spcPct val="0"/>
                </a:spcBef>
              </a:pPr>
              <a:r>
                <a:rPr lang="ar-SA" sz="1100" b="1" i="1" u="none" baseline="0" dirty="0">
                  <a:solidFill>
                    <a:srgbClr val="0075A5"/>
                  </a:solidFill>
                  <a:latin typeface="Montserrat Semi-Bold Italics"/>
                  <a:ea typeface="Montserrat Semi-Bold Italics"/>
                  <a:sym typeface="Montserrat Semi-Bold Italics"/>
                </a:rPr>
                <a:t>"أتعجب لحالي، أي خطأ فادح هذا الذي فعلته؟ </a:t>
              </a:r>
              <a:r>
                <a:rPr lang="ar-EG" sz="1100" b="1" i="1" u="none" baseline="0" dirty="0">
                  <a:solidFill>
                    <a:srgbClr val="0075A5"/>
                  </a:solidFill>
                  <a:latin typeface="Montserrat Semi-Bold Italics"/>
                  <a:ea typeface="Montserrat Semi-Bold Italics"/>
                  <a:sym typeface="Montserrat Semi-Bold Italics"/>
                </a:rPr>
                <a:t>فقد نفَّذت ما طلبوه مني في </a:t>
              </a:r>
              <a:r>
                <a:rPr lang="ar-SA" sz="1100" b="1" i="1" u="none" baseline="0" dirty="0">
                  <a:solidFill>
                    <a:srgbClr val="0075A5"/>
                  </a:solidFill>
                  <a:latin typeface="Montserrat Semi-Bold Italics"/>
                  <a:ea typeface="Montserrat Semi-Bold Italics"/>
                  <a:sym typeface="Montserrat Semi-Bold Italics"/>
                </a:rPr>
                <a:t>بضع دقائق، ومن ثم بعد أن مرت ساعة، صرت أتساءل: "لم تصرّفت هكذا؟"</a:t>
              </a:r>
            </a:p>
          </p:txBody>
        </p:sp>
      </p:grpSp>
      <p:sp>
        <p:nvSpPr>
          <p:cNvPr id="10" name="Freeform 10"/>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txBody>
          <a:bodyPr/>
          <a:lstStyle/>
          <a:p>
            <a:endParaRPr lang="ar-SA"/>
          </a:p>
        </p:txBody>
      </p:sp>
      <p:sp>
        <p:nvSpPr>
          <p:cNvPr id="11" name="TextBox 11"/>
          <p:cNvSpPr txBox="1"/>
          <p:nvPr/>
        </p:nvSpPr>
        <p:spPr>
          <a:xfrm>
            <a:off x="3275348" y="531857"/>
            <a:ext cx="1519852" cy="128240"/>
          </a:xfrm>
          <a:prstGeom prst="rect">
            <a:avLst/>
          </a:prstGeom>
        </p:spPr>
        <p:txBody>
          <a:bodyPr lIns="0" tIns="0" rIns="0" bIns="0" rtlCol="0" anchor="t">
            <a:spAutoFit/>
          </a:bodyPr>
          <a:lstStyle/>
          <a:p>
            <a:pPr algn="r" rtl="1">
              <a:lnSpc>
                <a:spcPts val="998"/>
              </a:lnSpc>
            </a:pPr>
            <a:r>
              <a:rPr lang="en-GB" sz="916" b="1" spc="7" dirty="0">
                <a:solidFill>
                  <a:srgbClr val="0B5184"/>
                </a:solidFill>
                <a:latin typeface="Calibri" panose="020F0502020204030204" pitchFamily="34" charset="0"/>
                <a:ea typeface="Codec Pro Bold"/>
                <a:sym typeface="Codec Pro Bold"/>
              </a:rPr>
              <a:t>@idcareaus</a:t>
            </a:r>
            <a:endParaRPr lang="ar-SA" sz="916" b="1" spc="7" dirty="0">
              <a:solidFill>
                <a:srgbClr val="0B5184"/>
              </a:solidFill>
              <a:latin typeface="Calibri" panose="020F0502020204030204" pitchFamily="34" charset="0"/>
              <a:ea typeface="Codec Pro Bold"/>
              <a:sym typeface="Codec Pro Bold"/>
            </a:endParaRPr>
          </a:p>
        </p:txBody>
      </p:sp>
      <p:sp>
        <p:nvSpPr>
          <p:cNvPr id="12" name="TextBox 12"/>
          <p:cNvSpPr txBox="1"/>
          <p:nvPr/>
        </p:nvSpPr>
        <p:spPr>
          <a:xfrm>
            <a:off x="532800" y="7154419"/>
            <a:ext cx="2188199" cy="127099"/>
          </a:xfrm>
          <a:prstGeom prst="rect">
            <a:avLst/>
          </a:prstGeom>
        </p:spPr>
        <p:txBody>
          <a:bodyPr lIns="0" tIns="0" rIns="0" bIns="0" rtlCol="0" anchor="t">
            <a:spAutoFit/>
          </a:bodyPr>
          <a:lstStyle/>
          <a:p>
            <a:pPr rtl="1">
              <a:lnSpc>
                <a:spcPts val="998"/>
              </a:lnSpc>
            </a:pPr>
            <a:r>
              <a:rPr lang="ar-SA" sz="916" b="1" i="0" u="none" spc="7" baseline="0" dirty="0">
                <a:solidFill>
                  <a:srgbClr val="0B5184"/>
                </a:solidFill>
                <a:latin typeface="Montserrat Semi-Bold"/>
                <a:ea typeface="Montserrat Semi-Bold"/>
                <a:sym typeface="Montserrat Semi-Bold"/>
              </a:rPr>
              <a:t>www.idcare.org</a:t>
            </a:r>
          </a:p>
        </p:txBody>
      </p:sp>
      <p:sp>
        <p:nvSpPr>
          <p:cNvPr id="13" name="TextBox 13"/>
          <p:cNvSpPr txBox="1"/>
          <p:nvPr/>
        </p:nvSpPr>
        <p:spPr>
          <a:xfrm>
            <a:off x="4443653" y="7203681"/>
            <a:ext cx="351547" cy="128240"/>
          </a:xfrm>
          <a:prstGeom prst="rect">
            <a:avLst/>
          </a:prstGeom>
        </p:spPr>
        <p:txBody>
          <a:bodyPr lIns="0" tIns="0" rIns="0" bIns="0" rtlCol="0" anchor="t">
            <a:spAutoFit/>
          </a:bodyPr>
          <a:lstStyle/>
          <a:p>
            <a:pPr algn="r" rtl="1">
              <a:lnSpc>
                <a:spcPts val="998"/>
              </a:lnSpc>
            </a:pPr>
            <a:r>
              <a:rPr lang="ar-SA" sz="916" b="1" i="0" u="none" spc="7" baseline="0">
                <a:solidFill>
                  <a:srgbClr val="0B5184"/>
                </a:solidFill>
                <a:latin typeface="Codec Pro Bold"/>
                <a:ea typeface="Codec Pro Bold"/>
                <a:sym typeface="Codec Pro Bold"/>
              </a:rPr>
              <a:t>02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2800" y="1917398"/>
            <a:ext cx="4262400" cy="5017014"/>
          </a:xfrm>
          <a:prstGeom prst="rect">
            <a:avLst/>
          </a:prstGeom>
        </p:spPr>
        <p:txBody>
          <a:bodyPr lIns="0" tIns="0" rIns="0" bIns="0" rtlCol="0" anchor="t">
            <a:spAutoFit/>
          </a:bodyPr>
          <a:lstStyle/>
          <a:p>
            <a:pPr algn="just" rtl="1">
              <a:lnSpc>
                <a:spcPts val="1399"/>
              </a:lnSpc>
            </a:pPr>
            <a:r>
              <a:rPr lang="ar-EG" sz="1100" b="1" i="0" u="none" baseline="0" dirty="0">
                <a:solidFill>
                  <a:srgbClr val="0B5184"/>
                </a:solidFill>
                <a:latin typeface="Montserrat Medium"/>
                <a:ea typeface="Montserrat Medium"/>
                <a:sym typeface="Montserrat Medium"/>
              </a:rPr>
              <a:t>يهدف هذا</a:t>
            </a:r>
            <a:r>
              <a:rPr lang="ar-EG" sz="1100" b="1" i="0" u="none" dirty="0">
                <a:solidFill>
                  <a:srgbClr val="0B5184"/>
                </a:solidFill>
                <a:latin typeface="Montserrat Medium"/>
                <a:ea typeface="Montserrat Medium"/>
                <a:sym typeface="Montserrat Medium"/>
              </a:rPr>
              <a:t> النوع من </a:t>
            </a:r>
            <a:r>
              <a:rPr lang="ar-SA" sz="1100" b="1" i="0" u="none" baseline="0" dirty="0">
                <a:solidFill>
                  <a:srgbClr val="0B5184"/>
                </a:solidFill>
                <a:latin typeface="Montserrat Medium"/>
                <a:ea typeface="Montserrat Medium"/>
                <a:sym typeface="Montserrat Medium"/>
              </a:rPr>
              <a:t>الاحتيال </a:t>
            </a:r>
            <a:r>
              <a:rPr lang="ar-EG" sz="1100" b="1" i="0" u="none" baseline="0" dirty="0">
                <a:solidFill>
                  <a:srgbClr val="0B5184"/>
                </a:solidFill>
                <a:latin typeface="Montserrat Medium"/>
                <a:ea typeface="Montserrat Medium"/>
                <a:sym typeface="Montserrat Medium"/>
              </a:rPr>
              <a:t>إلى التحكُّم في </a:t>
            </a:r>
            <a:r>
              <a:rPr lang="ar-SA" sz="1100" b="1" i="0" u="none" baseline="0" dirty="0">
                <a:solidFill>
                  <a:srgbClr val="0B5184"/>
                </a:solidFill>
                <a:latin typeface="Montserrat Medium"/>
                <a:ea typeface="Montserrat Medium"/>
                <a:sym typeface="Montserrat Medium"/>
              </a:rPr>
              <a:t>جهازك، ومن ثم الوصول إلى معلوماتك الشخصية.</a:t>
            </a:r>
          </a:p>
          <a:p>
            <a:pPr algn="just" rtl="1">
              <a:lnSpc>
                <a:spcPts val="1399"/>
              </a:lnSpc>
            </a:pPr>
            <a:endParaRPr lang="ar-SA" sz="1100" b="1" dirty="0">
              <a:solidFill>
                <a:srgbClr val="0B5184"/>
              </a:solidFill>
              <a:latin typeface="Montserrat Medium"/>
              <a:ea typeface="Montserrat Medium"/>
              <a:sym typeface="Montserrat Medium"/>
            </a:endParaRPr>
          </a:p>
          <a:p>
            <a:pPr algn="just" rtl="1">
              <a:lnSpc>
                <a:spcPts val="1399"/>
              </a:lnSpc>
            </a:pPr>
            <a:r>
              <a:rPr lang="ar-EG" sz="1100" b="1" i="0" u="none" baseline="0" dirty="0">
                <a:solidFill>
                  <a:srgbClr val="0B5184"/>
                </a:solidFill>
                <a:latin typeface="Montserrat Medium"/>
                <a:ea typeface="Montserrat Medium"/>
                <a:sym typeface="Montserrat Medium"/>
              </a:rPr>
              <a:t>تكون بداية هذا النوع محاولة </a:t>
            </a:r>
            <a:r>
              <a:rPr lang="ar-SA" sz="1100" b="1" i="0" u="none" baseline="0" dirty="0">
                <a:solidFill>
                  <a:srgbClr val="0B5184"/>
                </a:solidFill>
                <a:latin typeface="Montserrat Medium"/>
                <a:ea typeface="Montserrat Medium"/>
                <a:sym typeface="Montserrat Medium"/>
              </a:rPr>
              <a:t>لفت </a:t>
            </a:r>
            <a:r>
              <a:rPr lang="ar-EG" sz="1100" b="1" i="0" u="none" baseline="0" dirty="0">
                <a:solidFill>
                  <a:srgbClr val="0B5184"/>
                </a:solidFill>
                <a:latin typeface="Montserrat Medium"/>
                <a:ea typeface="Montserrat Medium"/>
                <a:sym typeface="Montserrat Medium"/>
              </a:rPr>
              <a:t>انتباهك </a:t>
            </a:r>
            <a:r>
              <a:rPr lang="ar-SA" sz="1100" b="1" i="0" u="none" baseline="0" dirty="0">
                <a:solidFill>
                  <a:srgbClr val="0B5184"/>
                </a:solidFill>
                <a:latin typeface="Montserrat Medium"/>
                <a:ea typeface="Montserrat Medium"/>
                <a:sym typeface="Montserrat Medium"/>
              </a:rPr>
              <a:t>عن طريق:</a:t>
            </a:r>
          </a:p>
          <a:p>
            <a:pPr algn="just" rtl="1">
              <a:lnSpc>
                <a:spcPts val="1399"/>
              </a:lnSpc>
            </a:pPr>
            <a:r>
              <a:rPr lang="ar-SA" sz="1100" b="1" i="0" u="none" baseline="0" dirty="0">
                <a:solidFill>
                  <a:srgbClr val="0B5184"/>
                </a:solidFill>
                <a:latin typeface="Montserrat Medium"/>
                <a:ea typeface="Montserrat Medium"/>
                <a:sym typeface="Montserrat Medium"/>
              </a:rPr>
              <a:t>- نافذة منبثقة تحذرك من الفيروسات أو المخترقين (الهاكرز)</a:t>
            </a:r>
          </a:p>
          <a:p>
            <a:pPr algn="just" rtl="1">
              <a:lnSpc>
                <a:spcPts val="1399"/>
              </a:lnSpc>
            </a:pPr>
            <a:r>
              <a:rPr lang="ar-SA" sz="1100" b="1" i="0" u="none" baseline="0" dirty="0">
                <a:solidFill>
                  <a:srgbClr val="0B5184"/>
                </a:solidFill>
                <a:latin typeface="Montserrat Medium"/>
                <a:ea typeface="Montserrat Medium"/>
                <a:sym typeface="Montserrat Medium"/>
              </a:rPr>
              <a:t>- رسائل تومض باللون الأحمر، وعادة</a:t>
            </a:r>
            <a:r>
              <a:rPr lang="ar-EG" sz="1100" b="1" i="0" u="none" baseline="0" dirty="0">
                <a:solidFill>
                  <a:srgbClr val="0B5184"/>
                </a:solidFill>
                <a:latin typeface="Montserrat Medium"/>
                <a:ea typeface="Montserrat Medium"/>
                <a:sym typeface="Montserrat Medium"/>
              </a:rPr>
              <a:t>ً</a:t>
            </a:r>
            <a:r>
              <a:rPr lang="ar-SA" sz="1100" b="1" i="0" u="none" baseline="0" dirty="0">
                <a:solidFill>
                  <a:srgbClr val="0B5184"/>
                </a:solidFill>
                <a:latin typeface="Montserrat Medium"/>
                <a:ea typeface="Montserrat Medium"/>
                <a:sym typeface="Montserrat Medium"/>
              </a:rPr>
              <a:t> ما تكون مصحوبة بتحذير عالي الصوت.</a:t>
            </a:r>
          </a:p>
          <a:p>
            <a:pPr algn="just" rtl="1">
              <a:lnSpc>
                <a:spcPts val="1399"/>
              </a:lnSpc>
            </a:pPr>
            <a:r>
              <a:rPr lang="ar-SA" sz="1100" b="1" i="0" u="none" baseline="0" dirty="0">
                <a:solidFill>
                  <a:srgbClr val="0B5184"/>
                </a:solidFill>
                <a:latin typeface="Montserrat Medium"/>
                <a:ea typeface="Montserrat Medium"/>
                <a:sym typeface="Montserrat Medium"/>
              </a:rPr>
              <a:t>- مكالمة هاتفية تد</a:t>
            </a:r>
            <a:r>
              <a:rPr lang="ar-EG" sz="1100" b="1" dirty="0">
                <a:solidFill>
                  <a:srgbClr val="0B5184"/>
                </a:solidFill>
                <a:latin typeface="Montserrat Medium"/>
                <a:ea typeface="Montserrat Medium"/>
                <a:sym typeface="Montserrat Medium"/>
              </a:rPr>
              <a:t>َّ</a:t>
            </a:r>
            <a:r>
              <a:rPr lang="ar-SA" sz="1100" b="1" i="0" u="none" baseline="0" dirty="0">
                <a:solidFill>
                  <a:srgbClr val="0B5184"/>
                </a:solidFill>
                <a:latin typeface="Montserrat Medium"/>
                <a:ea typeface="Montserrat Medium"/>
                <a:sym typeface="Montserrat Medium"/>
              </a:rPr>
              <a:t>عي أنها من البنك الذي تتعامل معه، أو شركة الاتصالات</a:t>
            </a:r>
          </a:p>
          <a:p>
            <a:pPr algn="just" rtl="1">
              <a:lnSpc>
                <a:spcPts val="1399"/>
              </a:lnSpc>
            </a:pPr>
            <a:r>
              <a:rPr lang="ar-SA" sz="1100" b="1" i="0" u="none" baseline="0" dirty="0">
                <a:solidFill>
                  <a:srgbClr val="0B5184"/>
                </a:solidFill>
                <a:latin typeface="Montserrat Medium"/>
                <a:ea typeface="Montserrat Medium"/>
                <a:sym typeface="Montserrat Medium"/>
              </a:rPr>
              <a:t>   أو شركة الإنترنت، زعمًا بأن التواصل هدفه إخطارك بالأعطال في جهازك </a:t>
            </a:r>
          </a:p>
          <a:p>
            <a:pPr algn="just" rtl="1">
              <a:lnSpc>
                <a:spcPts val="1399"/>
              </a:lnSpc>
            </a:pPr>
            <a:r>
              <a:rPr lang="ar-SA" sz="1100" b="1" i="0" u="none" baseline="0" dirty="0">
                <a:solidFill>
                  <a:srgbClr val="0B5184"/>
                </a:solidFill>
                <a:latin typeface="Montserrat Medium"/>
                <a:ea typeface="Montserrat Medium"/>
                <a:sym typeface="Montserrat Medium"/>
              </a:rPr>
              <a:t>   أو حسابك الشخصي.</a:t>
            </a:r>
          </a:p>
          <a:p>
            <a:pPr algn="just" rtl="1">
              <a:lnSpc>
                <a:spcPts val="1399"/>
              </a:lnSpc>
            </a:pPr>
            <a:endParaRPr lang="ar-SA" sz="1100" b="1" dirty="0">
              <a:solidFill>
                <a:srgbClr val="0B5184"/>
              </a:solidFill>
              <a:latin typeface="Montserrat Medium"/>
              <a:ea typeface="Montserrat Medium"/>
              <a:sym typeface="Montserrat Medium"/>
            </a:endParaRPr>
          </a:p>
          <a:p>
            <a:pPr algn="just" rtl="1">
              <a:lnSpc>
                <a:spcPts val="1399"/>
              </a:lnSpc>
            </a:pPr>
            <a:r>
              <a:rPr lang="ar-SA" sz="1100" b="1" i="0" u="none" baseline="0" dirty="0">
                <a:solidFill>
                  <a:srgbClr val="0B5184"/>
                </a:solidFill>
                <a:latin typeface="Montserrat Medium"/>
                <a:ea typeface="Montserrat Medium"/>
                <a:sym typeface="Montserrat Medium"/>
              </a:rPr>
              <a:t>ما أن يحدث ذلك، </a:t>
            </a:r>
            <a:r>
              <a:rPr lang="ar-EG" sz="1100" b="1" dirty="0">
                <a:solidFill>
                  <a:srgbClr val="0B5184"/>
                </a:solidFill>
                <a:latin typeface="Montserrat Medium"/>
                <a:ea typeface="Montserrat Medium"/>
                <a:sym typeface="Montserrat Medium"/>
              </a:rPr>
              <a:t>سيتم </a:t>
            </a:r>
            <a:r>
              <a:rPr lang="ar-SA" sz="1100" b="1" i="0" u="none" baseline="0" dirty="0">
                <a:solidFill>
                  <a:srgbClr val="0B5184"/>
                </a:solidFill>
                <a:latin typeface="Montserrat Medium"/>
                <a:ea typeface="Montserrat Medium"/>
                <a:sym typeface="Montserrat Medium"/>
              </a:rPr>
              <a:t>توجيهك إلى</a:t>
            </a:r>
            <a:r>
              <a:rPr lang="ar-SA" sz="1100" b="1" i="0" u="none" baseline="0" dirty="0">
                <a:solidFill>
                  <a:srgbClr val="0B5184"/>
                </a:solidFill>
                <a:latin typeface="Montserrat Bold"/>
                <a:ea typeface="Montserrat Bold"/>
                <a:sym typeface="Montserrat Bold"/>
              </a:rPr>
              <a:t> مكالمة "خدمة عملاء" وهمية.</a:t>
            </a:r>
          </a:p>
          <a:p>
            <a:pPr algn="just" rtl="1">
              <a:lnSpc>
                <a:spcPts val="1399"/>
              </a:lnSpc>
            </a:pPr>
            <a:r>
              <a:rPr lang="ar-SA" sz="1100" b="1" i="0" u="none" baseline="0" dirty="0">
                <a:solidFill>
                  <a:srgbClr val="0B5184"/>
                </a:solidFill>
                <a:latin typeface="Montserrat Medium"/>
                <a:ea typeface="Montserrat Medium"/>
                <a:sym typeface="Montserrat Medium"/>
              </a:rPr>
              <a:t>قد يبدو لك أن المتصل ينوي خيرًا، لكنه يهدف إلى حملك على تنزيل تطبيق معين، ما سيمنحه القدرة على الوصول إلى جهازك عن بعد.</a:t>
            </a:r>
          </a:p>
          <a:p>
            <a:pPr algn="just" rtl="1">
              <a:lnSpc>
                <a:spcPts val="1399"/>
              </a:lnSpc>
            </a:pPr>
            <a:endParaRPr lang="ar-SA" sz="1100" b="1" dirty="0">
              <a:solidFill>
                <a:srgbClr val="0B5184"/>
              </a:solidFill>
              <a:latin typeface="Montserrat Medium"/>
              <a:ea typeface="Montserrat Medium"/>
              <a:sym typeface="Montserrat Medium"/>
            </a:endParaRPr>
          </a:p>
          <a:p>
            <a:pPr algn="just" rtl="1">
              <a:lnSpc>
                <a:spcPts val="1399"/>
              </a:lnSpc>
            </a:pPr>
            <a:r>
              <a:rPr lang="ar-SA" sz="1100" b="1" i="0" u="none" baseline="0" dirty="0">
                <a:solidFill>
                  <a:srgbClr val="0B5184"/>
                </a:solidFill>
                <a:latin typeface="Montserrat Medium"/>
                <a:ea typeface="Montserrat Medium"/>
                <a:sym typeface="Montserrat Medium"/>
              </a:rPr>
              <a:t>بمجرد اختراقه لجهازك، فبوسعه:</a:t>
            </a:r>
          </a:p>
          <a:p>
            <a:pPr algn="just" rtl="1">
              <a:lnSpc>
                <a:spcPts val="1399"/>
              </a:lnSpc>
            </a:pPr>
            <a:r>
              <a:rPr lang="ar-SA" sz="1100" b="1" i="0" u="none" baseline="0" dirty="0">
                <a:solidFill>
                  <a:srgbClr val="0B5184"/>
                </a:solidFill>
                <a:latin typeface="Montserrat Medium"/>
                <a:ea typeface="Montserrat Medium"/>
                <a:sym typeface="Montserrat Medium"/>
              </a:rPr>
              <a:t> - سرقة كلمات المرور</a:t>
            </a:r>
            <a:r>
              <a:rPr lang="ar-EG" sz="1100" b="1" i="0" u="none" baseline="0" dirty="0">
                <a:solidFill>
                  <a:srgbClr val="0B5184"/>
                </a:solidFill>
                <a:latin typeface="Montserrat Medium"/>
                <a:ea typeface="Montserrat Medium"/>
                <a:sym typeface="Montserrat Medium"/>
              </a:rPr>
              <a:t>.</a:t>
            </a:r>
            <a:endParaRPr lang="ar-SA" sz="1100" b="1" i="0" u="none" baseline="0" dirty="0">
              <a:solidFill>
                <a:srgbClr val="0B5184"/>
              </a:solidFill>
              <a:latin typeface="Montserrat Medium"/>
              <a:ea typeface="Montserrat Medium"/>
              <a:sym typeface="Montserrat Medium"/>
            </a:endParaRPr>
          </a:p>
          <a:p>
            <a:pPr algn="just" rtl="1">
              <a:lnSpc>
                <a:spcPts val="1399"/>
              </a:lnSpc>
            </a:pPr>
            <a:r>
              <a:rPr lang="ar-SA" sz="1100" b="1" i="0" u="none" baseline="0" dirty="0">
                <a:solidFill>
                  <a:srgbClr val="0B5184"/>
                </a:solidFill>
                <a:latin typeface="Montserrat Medium"/>
                <a:ea typeface="Montserrat Medium"/>
                <a:sym typeface="Montserrat Medium"/>
              </a:rPr>
              <a:t> - الانتفاع من حساباتك البنكية</a:t>
            </a:r>
            <a:r>
              <a:rPr lang="ar-EG" sz="1100" b="1" i="0" u="none" baseline="0" dirty="0">
                <a:solidFill>
                  <a:srgbClr val="0B5184"/>
                </a:solidFill>
                <a:latin typeface="Montserrat Medium"/>
                <a:ea typeface="Montserrat Medium"/>
                <a:sym typeface="Montserrat Medium"/>
              </a:rPr>
              <a:t>.</a:t>
            </a:r>
            <a:endParaRPr lang="ar-SA" sz="1100" b="1" i="0" u="none" baseline="0" dirty="0">
              <a:solidFill>
                <a:srgbClr val="0B5184"/>
              </a:solidFill>
              <a:latin typeface="Montserrat Medium"/>
              <a:ea typeface="Montserrat Medium"/>
              <a:sym typeface="Montserrat Medium"/>
            </a:endParaRPr>
          </a:p>
          <a:p>
            <a:pPr algn="just" rtl="1">
              <a:lnSpc>
                <a:spcPts val="1399"/>
              </a:lnSpc>
            </a:pPr>
            <a:r>
              <a:rPr lang="ar-SA" sz="1100" b="1" i="0" u="none" baseline="0" dirty="0">
                <a:solidFill>
                  <a:srgbClr val="0B5184"/>
                </a:solidFill>
                <a:latin typeface="Montserrat Medium"/>
                <a:ea typeface="Montserrat Medium"/>
                <a:sym typeface="Montserrat Medium"/>
              </a:rPr>
              <a:t> - حرمانك من بياناتك الشخصية عبر تشفيرها</a:t>
            </a:r>
            <a:r>
              <a:rPr lang="ar-EG" sz="1100" b="1" i="0" u="none" baseline="0" dirty="0">
                <a:solidFill>
                  <a:srgbClr val="0B5184"/>
                </a:solidFill>
                <a:latin typeface="Montserrat Medium"/>
                <a:ea typeface="Montserrat Medium"/>
                <a:sym typeface="Montserrat Medium"/>
              </a:rPr>
              <a:t>.</a:t>
            </a:r>
            <a:endParaRPr lang="ar-SA" sz="1100" b="1" i="0" u="none" baseline="0" dirty="0">
              <a:solidFill>
                <a:srgbClr val="0B5184"/>
              </a:solidFill>
              <a:latin typeface="Montserrat Medium"/>
              <a:ea typeface="Montserrat Medium"/>
              <a:sym typeface="Montserrat Medium"/>
            </a:endParaRPr>
          </a:p>
          <a:p>
            <a:pPr algn="just" rtl="1">
              <a:lnSpc>
                <a:spcPts val="1399"/>
              </a:lnSpc>
            </a:pPr>
            <a:endParaRPr lang="ar-SA" sz="1100" b="1" dirty="0">
              <a:solidFill>
                <a:srgbClr val="0B5184"/>
              </a:solidFill>
              <a:latin typeface="Montserrat Medium"/>
              <a:ea typeface="Montserrat Medium"/>
              <a:sym typeface="Montserrat Medium"/>
            </a:endParaRPr>
          </a:p>
          <a:p>
            <a:pPr algn="r" rtl="1">
              <a:lnSpc>
                <a:spcPts val="1399"/>
              </a:lnSpc>
            </a:pPr>
            <a:r>
              <a:rPr lang="ar-SA" sz="1100" b="1" i="0" u="none" baseline="0" dirty="0">
                <a:solidFill>
                  <a:srgbClr val="0B5184"/>
                </a:solidFill>
                <a:latin typeface="Montserrat Bold"/>
                <a:ea typeface="Montserrat Bold"/>
                <a:sym typeface="Montserrat Bold"/>
              </a:rPr>
              <a:t>لا تمنح </a:t>
            </a:r>
            <a:r>
              <a:rPr lang="ar-EG" sz="1100" b="1" i="0" u="none" baseline="0" dirty="0">
                <a:solidFill>
                  <a:srgbClr val="0B5184"/>
                </a:solidFill>
                <a:latin typeface="Montserrat Bold"/>
                <a:ea typeface="Montserrat Bold"/>
                <a:sym typeface="Montserrat Bold"/>
              </a:rPr>
              <a:t>أحدًا </a:t>
            </a:r>
            <a:r>
              <a:rPr lang="ar-SA" sz="1100" b="1" i="0" u="none" baseline="0" dirty="0">
                <a:solidFill>
                  <a:srgbClr val="0B5184"/>
                </a:solidFill>
                <a:latin typeface="Montserrat Bold"/>
                <a:ea typeface="Montserrat Bold"/>
                <a:sym typeface="Montserrat Bold"/>
              </a:rPr>
              <a:t>أبدًا حقوق الوصول عن ب</a:t>
            </a:r>
            <a:r>
              <a:rPr lang="ar-EG" sz="1100" b="1" i="0" u="none" baseline="0" dirty="0">
                <a:solidFill>
                  <a:srgbClr val="0B5184"/>
                </a:solidFill>
                <a:latin typeface="Montserrat Bold"/>
                <a:ea typeface="Montserrat Bold"/>
                <a:sym typeface="Montserrat Bold"/>
              </a:rPr>
              <a:t>ُ</a:t>
            </a:r>
            <a:r>
              <a:rPr lang="ar-SA" sz="1100" b="1" i="0" u="none" baseline="0" dirty="0">
                <a:solidFill>
                  <a:srgbClr val="0B5184"/>
                </a:solidFill>
                <a:latin typeface="Montserrat Bold"/>
                <a:ea typeface="Montserrat Bold"/>
                <a:sym typeface="Montserrat Bold"/>
              </a:rPr>
              <a:t>عد إلا إذا تواصلت بنفسك مع جهة تقديم الخدمات المُعتمدة.</a:t>
            </a:r>
          </a:p>
          <a:p>
            <a:pPr algn="just" rtl="1">
              <a:lnSpc>
                <a:spcPts val="1399"/>
              </a:lnSpc>
            </a:pPr>
            <a:endParaRPr lang="ar-SA" sz="1100" b="1" dirty="0">
              <a:solidFill>
                <a:srgbClr val="0B5184"/>
              </a:solidFill>
              <a:latin typeface="Montserrat Bold"/>
              <a:ea typeface="Montserrat Bold"/>
              <a:sym typeface="Montserrat Bold"/>
            </a:endParaRPr>
          </a:p>
          <a:p>
            <a:pPr algn="just" rtl="1">
              <a:lnSpc>
                <a:spcPts val="1399"/>
              </a:lnSpc>
            </a:pPr>
            <a:r>
              <a:rPr lang="ar-SA" sz="1100" b="1" i="0" u="none" baseline="0" dirty="0">
                <a:solidFill>
                  <a:srgbClr val="0B5184"/>
                </a:solidFill>
                <a:latin typeface="Montserrat Bold"/>
                <a:ea typeface="Montserrat Bold"/>
                <a:sym typeface="Montserrat Bold"/>
              </a:rPr>
              <a:t>هل تظن أنك قد سمحت لأحدهم بالوصول إلى جهازك عن ب</a:t>
            </a:r>
            <a:r>
              <a:rPr lang="ar-EG" sz="1100" b="1" i="0" u="none" baseline="0" dirty="0">
                <a:solidFill>
                  <a:srgbClr val="0B5184"/>
                </a:solidFill>
                <a:latin typeface="Montserrat Bold"/>
                <a:ea typeface="Montserrat Bold"/>
                <a:sym typeface="Montserrat Bold"/>
              </a:rPr>
              <a:t>ُ</a:t>
            </a:r>
            <a:r>
              <a:rPr lang="ar-SA" sz="1100" b="1" i="0" u="none" baseline="0" dirty="0">
                <a:solidFill>
                  <a:srgbClr val="0B5184"/>
                </a:solidFill>
                <a:latin typeface="Montserrat Bold"/>
                <a:ea typeface="Montserrat Bold"/>
                <a:sym typeface="Montserrat Bold"/>
              </a:rPr>
              <a:t>عد؟</a:t>
            </a:r>
          </a:p>
          <a:p>
            <a:pPr algn="just" rtl="1">
              <a:lnSpc>
                <a:spcPts val="1399"/>
              </a:lnSpc>
            </a:pPr>
            <a:endParaRPr lang="ar-SA" sz="1100" b="1" dirty="0">
              <a:solidFill>
                <a:srgbClr val="0B5184"/>
              </a:solidFill>
              <a:latin typeface="Montserrat Bold"/>
              <a:ea typeface="Montserrat Bold"/>
              <a:sym typeface="Montserrat Bold"/>
            </a:endParaRPr>
          </a:p>
          <a:p>
            <a:pPr algn="just" rtl="1">
              <a:lnSpc>
                <a:spcPts val="1399"/>
              </a:lnSpc>
            </a:pPr>
            <a:r>
              <a:rPr lang="ar-SA" sz="1100" b="1" i="0" u="none" baseline="0" dirty="0">
                <a:solidFill>
                  <a:srgbClr val="0B5184"/>
                </a:solidFill>
                <a:latin typeface="Montserrat Medium"/>
                <a:ea typeface="Montserrat Medium"/>
                <a:sym typeface="Montserrat Medium"/>
              </a:rPr>
              <a:t>تصرّف بسرعة:</a:t>
            </a:r>
          </a:p>
          <a:p>
            <a:pPr algn="just" rtl="1">
              <a:lnSpc>
                <a:spcPts val="1399"/>
              </a:lnSpc>
            </a:pPr>
            <a:r>
              <a:rPr lang="ar-SA" sz="1100" b="1" i="0" u="none" baseline="0" dirty="0">
                <a:solidFill>
                  <a:srgbClr val="0B5184"/>
                </a:solidFill>
                <a:latin typeface="Montserrat Semi-Bold"/>
                <a:ea typeface="Montserrat Semi-Bold"/>
                <a:sym typeface="Montserrat Semi-Bold"/>
              </a:rPr>
              <a:t> </a:t>
            </a:r>
            <a:r>
              <a:rPr lang="ar-SA" sz="1100" b="1" i="0" u="none" baseline="0" dirty="0">
                <a:solidFill>
                  <a:srgbClr val="0B5184"/>
                </a:solidFill>
                <a:latin typeface="Montserrat Bold"/>
                <a:ea typeface="Montserrat Bold"/>
                <a:sym typeface="Montserrat Bold"/>
              </a:rPr>
              <a:t>- افصل جهازك عن شبكة الوايفاي فورًا</a:t>
            </a:r>
            <a:r>
              <a:rPr lang="ar-EG" sz="1100" b="1" i="0" u="none" baseline="0" dirty="0">
                <a:solidFill>
                  <a:srgbClr val="0B5184"/>
                </a:solidFill>
                <a:latin typeface="Montserrat Bold"/>
                <a:ea typeface="Montserrat Bold"/>
                <a:sym typeface="Montserrat Bold"/>
              </a:rPr>
              <a:t>.</a:t>
            </a:r>
            <a:endParaRPr lang="ar-SA" sz="1100" b="1" i="0" u="none" baseline="0" dirty="0">
              <a:solidFill>
                <a:srgbClr val="0B5184"/>
              </a:solidFill>
              <a:latin typeface="Montserrat Bold"/>
              <a:ea typeface="Montserrat Bold"/>
              <a:sym typeface="Montserrat Bold"/>
            </a:endParaRPr>
          </a:p>
          <a:p>
            <a:pPr algn="just" rtl="1">
              <a:lnSpc>
                <a:spcPts val="1399"/>
              </a:lnSpc>
            </a:pPr>
            <a:r>
              <a:rPr lang="ar-SA" sz="1100" b="1" i="0" u="none" baseline="0" dirty="0">
                <a:solidFill>
                  <a:srgbClr val="0B5184"/>
                </a:solidFill>
                <a:latin typeface="Montserrat Bold"/>
                <a:ea typeface="Montserrat Bold"/>
                <a:sym typeface="Montserrat Bold"/>
              </a:rPr>
              <a:t> - تواصل مع المنشأة المالية المعنية في الحال</a:t>
            </a:r>
            <a:r>
              <a:rPr lang="ar-EG" sz="1100" b="1" i="0" u="none" baseline="0" dirty="0">
                <a:solidFill>
                  <a:srgbClr val="0B5184"/>
                </a:solidFill>
                <a:latin typeface="Montserrat Bold"/>
                <a:ea typeface="Montserrat Bold"/>
                <a:sym typeface="Montserrat Bold"/>
              </a:rPr>
              <a:t>.</a:t>
            </a:r>
            <a:endParaRPr lang="ar-SA" sz="1100" b="1" i="0" u="none" baseline="0" dirty="0">
              <a:solidFill>
                <a:srgbClr val="0B5184"/>
              </a:solidFill>
              <a:latin typeface="Montserrat Bold"/>
              <a:ea typeface="Montserrat Bold"/>
              <a:sym typeface="Montserrat Bold"/>
            </a:endParaRPr>
          </a:p>
          <a:p>
            <a:pPr algn="just" rtl="1">
              <a:lnSpc>
                <a:spcPts val="1399"/>
              </a:lnSpc>
              <a:spcBef>
                <a:spcPct val="0"/>
              </a:spcBef>
            </a:pPr>
            <a:r>
              <a:rPr lang="ar-SA" sz="1100" b="1" i="0" u="none" baseline="0" dirty="0">
                <a:solidFill>
                  <a:srgbClr val="0B5184"/>
                </a:solidFill>
                <a:latin typeface="Montserrat Bold"/>
                <a:ea typeface="Montserrat Bold"/>
                <a:sym typeface="Montserrat Bold"/>
              </a:rPr>
              <a:t> - ابحث عن مصدر موثوق للدعم الفني</a:t>
            </a:r>
            <a:r>
              <a:rPr lang="ar-EG" sz="1100" b="1" i="0" u="none" baseline="0" dirty="0">
                <a:solidFill>
                  <a:srgbClr val="0B5184"/>
                </a:solidFill>
                <a:latin typeface="Montserrat Bold"/>
                <a:ea typeface="Montserrat Bold"/>
                <a:sym typeface="Montserrat Bold"/>
              </a:rPr>
              <a:t>.</a:t>
            </a:r>
            <a:endParaRPr lang="ar-SA" sz="1100" b="1" i="0" u="none" baseline="0" dirty="0">
              <a:solidFill>
                <a:srgbClr val="0B5184"/>
              </a:solidFill>
              <a:latin typeface="Montserrat Bold"/>
              <a:ea typeface="Montserrat Bold"/>
              <a:sym typeface="Montserrat Bold"/>
            </a:endParaRPr>
          </a:p>
          <a:p>
            <a:pPr algn="just" rtl="1">
              <a:lnSpc>
                <a:spcPts val="1399"/>
              </a:lnSpc>
              <a:spcBef>
                <a:spcPct val="0"/>
              </a:spcBef>
            </a:pPr>
            <a:endParaRPr lang="ar-SA" sz="1100" b="1" dirty="0">
              <a:solidFill>
                <a:srgbClr val="0B5184"/>
              </a:solidFill>
              <a:latin typeface="Montserrat Bold"/>
              <a:ea typeface="Montserrat Bold"/>
              <a:cs typeface="Montserrat Bold"/>
              <a:sym typeface="Montserrat Bold"/>
            </a:endParaRPr>
          </a:p>
        </p:txBody>
      </p:sp>
      <p:sp>
        <p:nvSpPr>
          <p:cNvPr id="3" name="Freeform 3"/>
          <p:cNvSpPr/>
          <p:nvPr/>
        </p:nvSpPr>
        <p:spPr>
          <a:xfrm>
            <a:off x="345744" y="920961"/>
            <a:ext cx="714706" cy="768501"/>
          </a:xfrm>
          <a:custGeom>
            <a:avLst/>
            <a:gdLst/>
            <a:ahLst/>
            <a:cxnLst/>
            <a:rect l="l" t="t" r="r" b="b"/>
            <a:pathLst>
              <a:path w="714706" h="768501">
                <a:moveTo>
                  <a:pt x="0" y="0"/>
                </a:moveTo>
                <a:lnTo>
                  <a:pt x="714706" y="0"/>
                </a:lnTo>
                <a:lnTo>
                  <a:pt x="714706" y="768500"/>
                </a:lnTo>
                <a:lnTo>
                  <a:pt x="0" y="768500"/>
                </a:lnTo>
                <a:lnTo>
                  <a:pt x="0" y="0"/>
                </a:lnTo>
                <a:close/>
              </a:path>
            </a:pathLst>
          </a:custGeom>
          <a:blipFill>
            <a:blip r:embed="rId2" cstate="print"/>
            <a:stretch>
              <a:fillRect/>
            </a:stretch>
          </a:blipFill>
        </p:spPr>
        <p:txBody>
          <a:bodyPr/>
          <a:lstStyle/>
          <a:p>
            <a:endParaRPr lang="ar-SA"/>
          </a:p>
        </p:txBody>
      </p:sp>
      <p:sp>
        <p:nvSpPr>
          <p:cNvPr id="4" name="TextBox 4"/>
          <p:cNvSpPr txBox="1"/>
          <p:nvPr/>
        </p:nvSpPr>
        <p:spPr>
          <a:xfrm>
            <a:off x="1509886" y="1083187"/>
            <a:ext cx="3208164" cy="431400"/>
          </a:xfrm>
          <a:prstGeom prst="rect">
            <a:avLst/>
          </a:prstGeom>
        </p:spPr>
        <p:txBody>
          <a:bodyPr lIns="0" tIns="0" rIns="0" bIns="0" rtlCol="0" anchor="t">
            <a:spAutoFit/>
          </a:bodyPr>
          <a:lstStyle/>
          <a:p>
            <a:pPr marL="0" lvl="1" indent="0" algn="r" rtl="1">
              <a:lnSpc>
                <a:spcPts val="3519"/>
              </a:lnSpc>
            </a:pPr>
            <a:r>
              <a:rPr lang="ar-SA" sz="2800" b="1" i="0" u="none" spc="-87" baseline="0" dirty="0">
                <a:solidFill>
                  <a:srgbClr val="0B5184"/>
                </a:solidFill>
                <a:latin typeface="Codec Pro Bold"/>
                <a:ea typeface="Codec Pro Bold"/>
                <a:cs typeface="Codec Pro Bold"/>
                <a:sym typeface="Codec Pro Bold"/>
              </a:rPr>
              <a:t>الوصول</a:t>
            </a:r>
            <a:r>
              <a:rPr lang="ar-EG" sz="2800" b="1" i="0" u="none" spc="-87" baseline="0" dirty="0">
                <a:solidFill>
                  <a:srgbClr val="0B5184"/>
                </a:solidFill>
                <a:latin typeface="Codec Pro Bold"/>
                <a:ea typeface="Codec Pro Bold"/>
                <a:cs typeface="Codec Pro Bold"/>
                <a:sym typeface="Codec Pro Bold"/>
              </a:rPr>
              <a:t> إلى جهازك</a:t>
            </a:r>
            <a:r>
              <a:rPr lang="ar-SA" sz="2800" b="1" i="0" u="none" spc="-87" baseline="0" dirty="0">
                <a:solidFill>
                  <a:srgbClr val="0B5184"/>
                </a:solidFill>
                <a:latin typeface="Codec Pro Bold"/>
                <a:ea typeface="Codec Pro Bold"/>
                <a:cs typeface="Codec Pro Bold"/>
                <a:sym typeface="Codec Pro Bold"/>
              </a:rPr>
              <a:t> عن ب</a:t>
            </a:r>
            <a:r>
              <a:rPr lang="ar-EG" sz="2800" b="1" i="0" u="none" spc="-87" baseline="0" dirty="0">
                <a:solidFill>
                  <a:srgbClr val="0B5184"/>
                </a:solidFill>
                <a:latin typeface="Codec Pro Bold"/>
                <a:ea typeface="Codec Pro Bold"/>
                <a:cs typeface="Codec Pro Bold"/>
                <a:sym typeface="Codec Pro Bold"/>
              </a:rPr>
              <a:t>ُ</a:t>
            </a:r>
            <a:r>
              <a:rPr lang="ar-SA" sz="2800" b="1" i="0" u="none" spc="-87" baseline="0" dirty="0">
                <a:solidFill>
                  <a:srgbClr val="0B5184"/>
                </a:solidFill>
                <a:latin typeface="Codec Pro Bold"/>
                <a:ea typeface="Codec Pro Bold"/>
                <a:cs typeface="Codec Pro Bold"/>
                <a:sym typeface="Codec Pro Bold"/>
              </a:rPr>
              <a:t>عد</a:t>
            </a:r>
          </a:p>
        </p:txBody>
      </p:sp>
      <p:sp>
        <p:nvSpPr>
          <p:cNvPr id="5" name="Freeform 5"/>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3" cstate="print">
              <a:extLst>
                <a:ext uri="{96DAC541-7B7A-43D3-8B79-37D633B846F1}">
                  <asvg:svgBlip xmlns:asvg="http://schemas.microsoft.com/office/drawing/2016/SVG/main" r:embed="rId4"/>
                </a:ext>
              </a:extLst>
            </a:blip>
            <a:stretch>
              <a:fillRect/>
            </a:stretch>
          </a:blipFill>
        </p:spPr>
        <p:txBody>
          <a:bodyPr/>
          <a:lstStyle/>
          <a:p>
            <a:endParaRPr lang="ar-SA"/>
          </a:p>
        </p:txBody>
      </p:sp>
      <p:sp>
        <p:nvSpPr>
          <p:cNvPr id="6" name="TextBox 6"/>
          <p:cNvSpPr txBox="1"/>
          <p:nvPr/>
        </p:nvSpPr>
        <p:spPr>
          <a:xfrm>
            <a:off x="3275348" y="531857"/>
            <a:ext cx="1519852" cy="128240"/>
          </a:xfrm>
          <a:prstGeom prst="rect">
            <a:avLst/>
          </a:prstGeom>
        </p:spPr>
        <p:txBody>
          <a:bodyPr lIns="0" tIns="0" rIns="0" bIns="0" rtlCol="0" anchor="t">
            <a:spAutoFit/>
          </a:bodyPr>
          <a:lstStyle/>
          <a:p>
            <a:pPr algn="r" rtl="1">
              <a:lnSpc>
                <a:spcPts val="998"/>
              </a:lnSpc>
            </a:pPr>
            <a:r>
              <a:rPr lang="en-GB" sz="916" b="1" spc="7" dirty="0">
                <a:solidFill>
                  <a:srgbClr val="0B5184"/>
                </a:solidFill>
                <a:latin typeface="Calibri" panose="020F0502020204030204" pitchFamily="34" charset="0"/>
                <a:ea typeface="Codec Pro Bold"/>
                <a:sym typeface="Codec Pro Bold"/>
              </a:rPr>
              <a:t>@idcareaus</a:t>
            </a:r>
            <a:endParaRPr lang="ar-SA" sz="916" b="1" spc="7" dirty="0">
              <a:solidFill>
                <a:srgbClr val="0B5184"/>
              </a:solidFill>
              <a:latin typeface="Calibri" panose="020F0502020204030204" pitchFamily="34" charset="0"/>
              <a:ea typeface="Codec Pro Bold"/>
              <a:sym typeface="Codec Pro Bold"/>
            </a:endParaRPr>
          </a:p>
        </p:txBody>
      </p:sp>
      <p:sp>
        <p:nvSpPr>
          <p:cNvPr id="7" name="TextBox 7"/>
          <p:cNvSpPr txBox="1"/>
          <p:nvPr/>
        </p:nvSpPr>
        <p:spPr>
          <a:xfrm>
            <a:off x="532800" y="7154419"/>
            <a:ext cx="2188199" cy="127099"/>
          </a:xfrm>
          <a:prstGeom prst="rect">
            <a:avLst/>
          </a:prstGeom>
        </p:spPr>
        <p:txBody>
          <a:bodyPr lIns="0" tIns="0" rIns="0" bIns="0" rtlCol="0" anchor="t">
            <a:spAutoFit/>
          </a:bodyPr>
          <a:lstStyle/>
          <a:p>
            <a:pPr rtl="1">
              <a:lnSpc>
                <a:spcPts val="998"/>
              </a:lnSpc>
            </a:pPr>
            <a:r>
              <a:rPr lang="ar-SA" sz="916" b="1" i="0" u="none" spc="7" baseline="0" dirty="0">
                <a:solidFill>
                  <a:srgbClr val="0B5184"/>
                </a:solidFill>
                <a:latin typeface="Montserrat Semi-Bold"/>
                <a:ea typeface="Montserrat Semi-Bold"/>
                <a:cs typeface="Montserrat Semi-Bold"/>
                <a:sym typeface="Montserrat Semi-Bold"/>
              </a:rPr>
              <a:t>www.idcare.org</a:t>
            </a:r>
          </a:p>
        </p:txBody>
      </p:sp>
      <p:sp>
        <p:nvSpPr>
          <p:cNvPr id="8" name="TextBox 8"/>
          <p:cNvSpPr txBox="1"/>
          <p:nvPr/>
        </p:nvSpPr>
        <p:spPr>
          <a:xfrm>
            <a:off x="4443653" y="7203681"/>
            <a:ext cx="351547" cy="128240"/>
          </a:xfrm>
          <a:prstGeom prst="rect">
            <a:avLst/>
          </a:prstGeom>
        </p:spPr>
        <p:txBody>
          <a:bodyPr lIns="0" tIns="0" rIns="0" bIns="0" rtlCol="0" anchor="t">
            <a:spAutoFit/>
          </a:bodyPr>
          <a:lstStyle/>
          <a:p>
            <a:pPr algn="r" rtl="1">
              <a:lnSpc>
                <a:spcPts val="998"/>
              </a:lnSpc>
            </a:pPr>
            <a:r>
              <a:rPr lang="ar-SA" sz="916" b="1" i="0" u="none" spc="7" baseline="0" dirty="0">
                <a:solidFill>
                  <a:srgbClr val="0B5184"/>
                </a:solidFill>
                <a:latin typeface="Codec Pro Bold"/>
                <a:ea typeface="Codec Pro Bold"/>
                <a:cs typeface="Codec Pro Bold"/>
                <a:sym typeface="Codec Pro Bold"/>
              </a:rPr>
              <a:t>03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ar-SA"/>
          </a:p>
        </p:txBody>
      </p:sp>
      <p:grpSp>
        <p:nvGrpSpPr>
          <p:cNvPr id="9" name="Group 8">
            <a:extLst>
              <a:ext uri="{FF2B5EF4-FFF2-40B4-BE49-F238E27FC236}">
                <a16:creationId xmlns:a16="http://schemas.microsoft.com/office/drawing/2014/main" id="{B1D936B1-30E6-6DAF-D7A9-8FF4CDB0EEC5}"/>
              </a:ext>
            </a:extLst>
          </p:cNvPr>
          <p:cNvGrpSpPr/>
          <p:nvPr/>
        </p:nvGrpSpPr>
        <p:grpSpPr>
          <a:xfrm flipH="1">
            <a:off x="532800" y="896803"/>
            <a:ext cx="4262400" cy="6041963"/>
            <a:chOff x="532800" y="896803"/>
            <a:chExt cx="4262400" cy="6041963"/>
          </a:xfrm>
        </p:grpSpPr>
        <p:sp>
          <p:nvSpPr>
            <p:cNvPr id="2" name="TextBox 2"/>
            <p:cNvSpPr txBox="1"/>
            <p:nvPr/>
          </p:nvSpPr>
          <p:spPr>
            <a:xfrm>
              <a:off x="532800" y="1568450"/>
              <a:ext cx="4262400" cy="5370316"/>
            </a:xfrm>
            <a:prstGeom prst="rect">
              <a:avLst/>
            </a:prstGeom>
          </p:spPr>
          <p:txBody>
            <a:bodyPr lIns="0" tIns="0" rIns="0" bIns="0" rtlCol="0" anchor="t">
              <a:spAutoFit/>
            </a:bodyPr>
            <a:lstStyle/>
            <a:p>
              <a:pPr algn="r" rtl="1">
                <a:lnSpc>
                  <a:spcPts val="1399"/>
                </a:lnSpc>
              </a:pPr>
              <a:r>
                <a:rPr lang="ar-SA" sz="1000" b="1" i="0" u="none" baseline="0" dirty="0">
                  <a:solidFill>
                    <a:srgbClr val="0B5184"/>
                  </a:solidFill>
                  <a:latin typeface="Montserrat Medium"/>
                  <a:ea typeface="Montserrat Medium"/>
                  <a:sym typeface="Montserrat Medium"/>
                </a:rPr>
                <a:t>كلمات المرور هي خط دفاعك الأول وقت اتصالك بالإنترنت.</a:t>
              </a:r>
            </a:p>
            <a:p>
              <a:pPr algn="r" rtl="1">
                <a:lnSpc>
                  <a:spcPts val="1399"/>
                </a:lnSpc>
              </a:pPr>
              <a:endParaRPr lang="ar-SA" sz="1000" b="1" dirty="0">
                <a:solidFill>
                  <a:srgbClr val="0B5184"/>
                </a:solidFill>
                <a:latin typeface="Montserrat Medium"/>
                <a:ea typeface="Montserrat Medium"/>
                <a:sym typeface="Montserrat Medium"/>
              </a:endParaRPr>
            </a:p>
            <a:p>
              <a:pPr algn="r" rtl="1">
                <a:lnSpc>
                  <a:spcPts val="1399"/>
                </a:lnSpc>
              </a:pPr>
              <a:r>
                <a:rPr lang="ar-SA" sz="1000" b="1" i="0" u="none" baseline="0" dirty="0">
                  <a:solidFill>
                    <a:srgbClr val="0B5184"/>
                  </a:solidFill>
                  <a:latin typeface="Montserrat Medium"/>
                  <a:ea typeface="Montserrat Medium"/>
                  <a:sym typeface="Montserrat Medium"/>
                </a:rPr>
                <a:t>يسهل علينا جميعًا استخدام كلمة المرور نفسها لجميع الحسابات، لكن ذلك له مخاطره الشديدة أيضًا.</a:t>
              </a:r>
            </a:p>
            <a:p>
              <a:pPr algn="r" rtl="1">
                <a:lnSpc>
                  <a:spcPts val="1399"/>
                </a:lnSpc>
              </a:pPr>
              <a:r>
                <a:rPr lang="ar-SA" sz="1000" b="1" i="0" u="none" baseline="0" dirty="0">
                  <a:solidFill>
                    <a:srgbClr val="0B5184"/>
                  </a:solidFill>
                  <a:latin typeface="Montserrat Medium"/>
                  <a:ea typeface="Montserrat Medium"/>
                  <a:sym typeface="Montserrat Medium"/>
                </a:rPr>
                <a:t>إذا تعرضت للاختراق، فسيتمكن المخترقين من السيطرة على كل شيء.</a:t>
              </a:r>
            </a:p>
            <a:p>
              <a:pPr algn="r" rtl="1">
                <a:lnSpc>
                  <a:spcPts val="1399"/>
                </a:lnSpc>
              </a:pPr>
              <a:endParaRPr lang="ar-SA" sz="1000" b="1" dirty="0">
                <a:solidFill>
                  <a:srgbClr val="0B5184"/>
                </a:solidFill>
                <a:latin typeface="Montserrat Medium"/>
                <a:ea typeface="Montserrat Medium"/>
                <a:sym typeface="Montserrat Medium"/>
              </a:endParaRPr>
            </a:p>
            <a:p>
              <a:pPr algn="r" rtl="1">
                <a:lnSpc>
                  <a:spcPts val="1399"/>
                </a:lnSpc>
              </a:pPr>
              <a:r>
                <a:rPr lang="ar-SA" sz="1000" b="1" i="0" u="none" baseline="0" dirty="0">
                  <a:solidFill>
                    <a:srgbClr val="0B5184"/>
                  </a:solidFill>
                  <a:latin typeface="Montserrat Medium"/>
                  <a:ea typeface="Montserrat Medium"/>
                  <a:sym typeface="Montserrat Medium"/>
                </a:rPr>
                <a:t>حاليًا، </a:t>
              </a:r>
              <a:r>
                <a:rPr lang="ar-EG" sz="1000" b="1" i="0" u="none" baseline="0" dirty="0">
                  <a:solidFill>
                    <a:srgbClr val="0B5184"/>
                  </a:solidFill>
                  <a:latin typeface="Montserrat Medium"/>
                  <a:ea typeface="Montserrat Medium"/>
                  <a:sym typeface="Montserrat Medium"/>
                </a:rPr>
                <a:t>كلّ منَّا لديه </a:t>
              </a:r>
              <a:r>
                <a:rPr lang="ar-SA" sz="1000" b="1" i="0" u="none" baseline="0" dirty="0">
                  <a:solidFill>
                    <a:srgbClr val="0B5184"/>
                  </a:solidFill>
                  <a:latin typeface="Montserrat Medium"/>
                  <a:ea typeface="Montserrat Medium"/>
                  <a:sym typeface="Montserrat Medium"/>
                </a:rPr>
                <a:t>نحو</a:t>
              </a:r>
              <a:r>
                <a:rPr lang="ar-SA" sz="1000" b="1" i="0" u="none" baseline="0" dirty="0">
                  <a:solidFill>
                    <a:srgbClr val="0B5184"/>
                  </a:solidFill>
                  <a:latin typeface="Montserrat Bold"/>
                  <a:ea typeface="Montserrat Bold"/>
                  <a:sym typeface="Montserrat Bold"/>
                </a:rPr>
                <a:t> 100 كلمة مرور</a:t>
              </a:r>
              <a:r>
                <a:rPr lang="ar-SA" sz="1000" b="1" i="0" u="none" baseline="0" dirty="0">
                  <a:solidFill>
                    <a:srgbClr val="0B5184"/>
                  </a:solidFill>
                  <a:latin typeface="Montserrat Medium"/>
                  <a:ea typeface="Montserrat Medium"/>
                  <a:sym typeface="Montserrat Medium"/>
                </a:rPr>
                <a:t>، وسيكون من المستحيل</a:t>
              </a:r>
            </a:p>
            <a:p>
              <a:pPr algn="r" rtl="1">
                <a:lnSpc>
                  <a:spcPts val="1399"/>
                </a:lnSpc>
              </a:pPr>
              <a:r>
                <a:rPr lang="ar-SA" sz="1000" b="1" i="0" u="none" baseline="0" dirty="0">
                  <a:solidFill>
                    <a:srgbClr val="0B5184"/>
                  </a:solidFill>
                  <a:latin typeface="Montserrat Medium"/>
                  <a:ea typeface="Montserrat Medium"/>
                  <a:sym typeface="Montserrat Medium"/>
                </a:rPr>
                <a:t>تذكرها كلها.</a:t>
              </a:r>
            </a:p>
            <a:p>
              <a:pPr algn="r" rtl="1">
                <a:lnSpc>
                  <a:spcPts val="1399"/>
                </a:lnSpc>
              </a:pPr>
              <a:endParaRPr lang="ar-SA" sz="1000" b="1" dirty="0">
                <a:solidFill>
                  <a:srgbClr val="0B5184"/>
                </a:solidFill>
                <a:latin typeface="Montserrat Medium"/>
                <a:ea typeface="Montserrat Medium"/>
                <a:sym typeface="Montserrat Medium"/>
              </a:endParaRPr>
            </a:p>
            <a:p>
              <a:pPr algn="r" rtl="1">
                <a:lnSpc>
                  <a:spcPts val="1399"/>
                </a:lnSpc>
              </a:pPr>
              <a:r>
                <a:rPr lang="ar-SA" sz="1000" b="1" i="0" u="none" baseline="0" dirty="0">
                  <a:solidFill>
                    <a:srgbClr val="0B5184"/>
                  </a:solidFill>
                  <a:latin typeface="Montserrat Bold"/>
                  <a:ea typeface="Montserrat Bold"/>
                  <a:sym typeface="Montserrat Bold"/>
                </a:rPr>
                <a:t>كيف تنشئ كلمة مرور منيعة؟</a:t>
              </a:r>
            </a:p>
            <a:p>
              <a:pPr algn="r" rtl="1">
                <a:lnSpc>
                  <a:spcPts val="1399"/>
                </a:lnSpc>
              </a:pPr>
              <a:r>
                <a:rPr lang="ar-SA" sz="1000" b="1" i="0" u="none" baseline="0" dirty="0">
                  <a:solidFill>
                    <a:srgbClr val="0B5184"/>
                  </a:solidFill>
                  <a:latin typeface="Montserrat Bold"/>
                  <a:ea typeface="Montserrat Bold"/>
                  <a:sym typeface="Montserrat Bold"/>
                </a:rPr>
                <a:t>- اجعلها طويلة</a:t>
              </a:r>
              <a:r>
                <a:rPr lang="ar-SA" sz="1000" b="1" i="0" u="none" baseline="0" dirty="0">
                  <a:solidFill>
                    <a:srgbClr val="0B5184"/>
                  </a:solidFill>
                  <a:latin typeface="Montserrat Semi-Bold"/>
                  <a:ea typeface="Montserrat Semi-Bold"/>
                  <a:sym typeface="Montserrat Semi-Bold"/>
                </a:rPr>
                <a:t> </a:t>
              </a:r>
              <a:r>
                <a:rPr lang="ar-SA" sz="1000" b="1" i="0" u="none" baseline="0" dirty="0">
                  <a:solidFill>
                    <a:srgbClr val="0B5184"/>
                  </a:solidFill>
                  <a:latin typeface="Montserrat Medium"/>
                  <a:ea typeface="Montserrat Medium"/>
                  <a:sym typeface="Montserrat Medium"/>
                </a:rPr>
                <a:t>(أكثر من 12 حرفًا)</a:t>
              </a:r>
            </a:p>
            <a:p>
              <a:pPr algn="r" rtl="1">
                <a:lnSpc>
                  <a:spcPts val="1399"/>
                </a:lnSpc>
              </a:pPr>
              <a:r>
                <a:rPr lang="ar-SA" sz="1000" b="1" i="0" u="none" baseline="0" dirty="0">
                  <a:solidFill>
                    <a:srgbClr val="0B5184"/>
                  </a:solidFill>
                  <a:latin typeface="Montserrat Bold"/>
                  <a:ea typeface="Montserrat Bold"/>
                  <a:sym typeface="Montserrat Bold"/>
                </a:rPr>
                <a:t>-اجعلها مركبة ومعقدة</a:t>
              </a:r>
              <a:r>
                <a:rPr lang="ar-SA" sz="1000" b="1" i="0" u="none" baseline="0" dirty="0">
                  <a:solidFill>
                    <a:srgbClr val="0B5184"/>
                  </a:solidFill>
                  <a:latin typeface="Montserrat Semi-Bold"/>
                  <a:ea typeface="Montserrat Semi-Bold"/>
                  <a:sym typeface="Montserrat Semi-Bold"/>
                </a:rPr>
                <a:t> </a:t>
              </a:r>
              <a:r>
                <a:rPr lang="ar-SA" sz="1000" b="1" i="0" u="none" baseline="0" dirty="0">
                  <a:solidFill>
                    <a:srgbClr val="0B5184"/>
                  </a:solidFill>
                  <a:latin typeface="Montserrat Medium"/>
                  <a:ea typeface="Montserrat Medium"/>
                  <a:sym typeface="Montserrat Medium"/>
                </a:rPr>
                <a:t>(استخدم الأحرف والأرقام والرموز معًا)</a:t>
              </a:r>
            </a:p>
            <a:p>
              <a:pPr algn="r" rtl="1">
                <a:lnSpc>
                  <a:spcPts val="1399"/>
                </a:lnSpc>
              </a:pPr>
              <a:r>
                <a:rPr lang="ar-SA" sz="1000" b="1" i="0" u="none" baseline="0" dirty="0">
                  <a:solidFill>
                    <a:srgbClr val="0B5184"/>
                  </a:solidFill>
                  <a:latin typeface="Montserrat Bold"/>
                  <a:ea typeface="Montserrat Bold"/>
                  <a:sym typeface="Montserrat Bold"/>
                </a:rPr>
                <a:t>- اجعلها مميزة</a:t>
              </a:r>
              <a:r>
                <a:rPr lang="ar-SA" sz="1000" b="1" i="0" u="none" baseline="0" dirty="0">
                  <a:solidFill>
                    <a:srgbClr val="0B5184"/>
                  </a:solidFill>
                  <a:latin typeface="Montserrat Medium"/>
                  <a:ea typeface="Montserrat Medium"/>
                  <a:sym typeface="Montserrat Medium"/>
                </a:rPr>
                <a:t> (أنشئ كلمة </a:t>
              </a:r>
              <a:r>
                <a:rPr lang="ar-EG" sz="1000" b="1" i="0" u="none" baseline="0" dirty="0">
                  <a:solidFill>
                    <a:srgbClr val="0B5184"/>
                  </a:solidFill>
                  <a:latin typeface="Montserrat Medium"/>
                  <a:ea typeface="Montserrat Medium"/>
                  <a:sym typeface="Montserrat Medium"/>
                </a:rPr>
                <a:t>مرور </a:t>
              </a:r>
              <a:r>
                <a:rPr lang="ar-SA" sz="1000" b="1" i="0" u="none" baseline="0" dirty="0">
                  <a:solidFill>
                    <a:srgbClr val="0B5184"/>
                  </a:solidFill>
                  <a:latin typeface="Montserrat Medium"/>
                  <a:ea typeface="Montserrat Medium"/>
                  <a:sym typeface="Montserrat Medium"/>
                </a:rPr>
                <a:t>متفر</a:t>
              </a:r>
              <a:r>
                <a:rPr lang="ar-EG" sz="1000" b="1" i="0" u="none" baseline="0" dirty="0">
                  <a:solidFill>
                    <a:srgbClr val="0B5184"/>
                  </a:solidFill>
                  <a:latin typeface="Montserrat Medium"/>
                  <a:ea typeface="Montserrat Medium"/>
                  <a:sym typeface="Montserrat Medium"/>
                </a:rPr>
                <a:t>ِّ</a:t>
              </a:r>
              <a:r>
                <a:rPr lang="ar-SA" sz="1000" b="1" i="0" u="none" baseline="0" dirty="0">
                  <a:solidFill>
                    <a:srgbClr val="0B5184"/>
                  </a:solidFill>
                  <a:latin typeface="Montserrat Medium"/>
                  <a:ea typeface="Montserrat Medium"/>
                  <a:sym typeface="Montserrat Medium"/>
                </a:rPr>
                <a:t>دة لكل حساب)</a:t>
              </a:r>
            </a:p>
            <a:p>
              <a:pPr algn="r" rtl="1">
                <a:lnSpc>
                  <a:spcPts val="1399"/>
                </a:lnSpc>
              </a:pPr>
              <a:endParaRPr lang="ar-SA" sz="1000" b="1" dirty="0">
                <a:solidFill>
                  <a:srgbClr val="0B5184"/>
                </a:solidFill>
                <a:latin typeface="Montserrat Medium"/>
                <a:ea typeface="Montserrat Medium"/>
                <a:sym typeface="Montserrat Medium"/>
              </a:endParaRPr>
            </a:p>
            <a:p>
              <a:pPr algn="r" rtl="1">
                <a:lnSpc>
                  <a:spcPts val="1399"/>
                </a:lnSpc>
              </a:pPr>
              <a:r>
                <a:rPr lang="ar-SA" sz="1000" b="1" i="0" u="none" baseline="0" dirty="0">
                  <a:solidFill>
                    <a:srgbClr val="0B5184"/>
                  </a:solidFill>
                  <a:latin typeface="Montserrat Medium"/>
                  <a:ea typeface="Montserrat Medium"/>
                  <a:sym typeface="Montserrat Medium"/>
                </a:rPr>
                <a:t>تجنب استخدام كلمات المرور نفسها بعد تعديلات بسيطة، فالمخترقون سيلاحظون ذلك بسرعة.</a:t>
              </a:r>
            </a:p>
            <a:p>
              <a:pPr algn="r" rtl="1">
                <a:lnSpc>
                  <a:spcPts val="1399"/>
                </a:lnSpc>
              </a:pPr>
              <a:endParaRPr lang="ar-SA" sz="1000" b="1" dirty="0">
                <a:solidFill>
                  <a:srgbClr val="0B5184"/>
                </a:solidFill>
                <a:latin typeface="Montserrat Medium"/>
                <a:ea typeface="Montserrat Medium"/>
                <a:sym typeface="Montserrat Medium"/>
              </a:endParaRPr>
            </a:p>
            <a:p>
              <a:pPr algn="r" rtl="1">
                <a:lnSpc>
                  <a:spcPts val="1399"/>
                </a:lnSpc>
              </a:pPr>
              <a:r>
                <a:rPr lang="ar-SA" sz="1000" b="1" i="0" u="none" baseline="0" dirty="0">
                  <a:solidFill>
                    <a:srgbClr val="0B5184"/>
                  </a:solidFill>
                  <a:latin typeface="Montserrat Bold"/>
                  <a:ea typeface="Montserrat Bold"/>
                  <a:sym typeface="Montserrat Bold"/>
                </a:rPr>
                <a:t>كيف تتذكرها؟</a:t>
              </a:r>
            </a:p>
            <a:p>
              <a:pPr algn="r" rtl="1">
                <a:lnSpc>
                  <a:spcPts val="1399"/>
                </a:lnSpc>
              </a:pPr>
              <a:r>
                <a:rPr lang="ar-SA" sz="1000" b="1" i="0" u="none" baseline="0" dirty="0">
                  <a:solidFill>
                    <a:srgbClr val="0B5184"/>
                  </a:solidFill>
                  <a:latin typeface="Montserrat Medium"/>
                  <a:ea typeface="Montserrat Medium"/>
                  <a:sym typeface="Montserrat Medium"/>
                </a:rPr>
                <a:t>استعمل</a:t>
              </a:r>
              <a:r>
                <a:rPr lang="ar-SA" sz="1000" b="1" i="0" u="none" baseline="0" dirty="0">
                  <a:solidFill>
                    <a:srgbClr val="0B5184"/>
                  </a:solidFill>
                  <a:latin typeface="Montserrat Semi-Bold"/>
                  <a:ea typeface="Montserrat Semi-Bold"/>
                  <a:sym typeface="Montserrat Semi-Bold"/>
                </a:rPr>
                <a:t> </a:t>
              </a:r>
              <a:r>
                <a:rPr lang="ar-EG" sz="1000" b="1" dirty="0">
                  <a:solidFill>
                    <a:srgbClr val="0B5184"/>
                  </a:solidFill>
                  <a:latin typeface="Montserrat Semi-Bold"/>
                  <a:ea typeface="Montserrat Semi-Bold"/>
                  <a:sym typeface="Montserrat Semi-Bold"/>
                </a:rPr>
                <a:t>خاصية "إدارة </a:t>
              </a:r>
              <a:r>
                <a:rPr lang="ar-SA" sz="1000" b="1" i="0" u="none" baseline="0" dirty="0">
                  <a:solidFill>
                    <a:srgbClr val="0B5184"/>
                  </a:solidFill>
                  <a:latin typeface="Montserrat Bold"/>
                  <a:ea typeface="Montserrat Bold"/>
                  <a:sym typeface="Montserrat Bold"/>
                </a:rPr>
                <a:t>كلمات المرور</a:t>
              </a:r>
              <a:r>
                <a:rPr lang="ar-EG" sz="1000" b="1" i="0" u="none" baseline="0" dirty="0">
                  <a:solidFill>
                    <a:srgbClr val="0B5184"/>
                  </a:solidFill>
                  <a:latin typeface="Montserrat Bold"/>
                  <a:ea typeface="Montserrat Bold"/>
                  <a:sym typeface="Montserrat Bold"/>
                </a:rPr>
                <a:t>"</a:t>
              </a:r>
              <a:r>
                <a:rPr lang="ar-SA" sz="1000" b="1" i="0" u="none" baseline="0" dirty="0">
                  <a:solidFill>
                    <a:srgbClr val="0B5184"/>
                  </a:solidFill>
                  <a:latin typeface="Montserrat Bold"/>
                  <a:ea typeface="Montserrat Bold"/>
                  <a:sym typeface="Montserrat Bold"/>
                </a:rPr>
                <a:t>.</a:t>
              </a:r>
            </a:p>
            <a:p>
              <a:pPr algn="r" rtl="1">
                <a:lnSpc>
                  <a:spcPts val="1399"/>
                </a:lnSpc>
              </a:pPr>
              <a:r>
                <a:rPr lang="ar-SA" sz="1000" b="1" i="0" u="none" baseline="0" dirty="0">
                  <a:solidFill>
                    <a:srgbClr val="0B5184"/>
                  </a:solidFill>
                  <a:latin typeface="Montserrat Medium"/>
                  <a:ea typeface="Montserrat Medium"/>
                  <a:sym typeface="Montserrat Medium"/>
                </a:rPr>
                <a:t>فذلك يحفظ كلمات المرور في أمان، ويكتبها تلقائيًا وقت الحاجة، ويبتدع كلمات مرور جديدة ومنيعة.</a:t>
              </a:r>
            </a:p>
            <a:p>
              <a:pPr marL="215899" lvl="1" indent="-107950" algn="r" rtl="1">
                <a:lnSpc>
                  <a:spcPts val="1399"/>
                </a:lnSpc>
                <a:buFont typeface="Arial"/>
                <a:buChar char="•"/>
              </a:pPr>
              <a:r>
                <a:rPr lang="ar-SA" sz="1000" b="1" i="0" u="none" baseline="0" dirty="0">
                  <a:solidFill>
                    <a:srgbClr val="0B5184"/>
                  </a:solidFill>
                  <a:latin typeface="Montserrat Medium"/>
                  <a:ea typeface="Montserrat Medium"/>
                  <a:sym typeface="Montserrat Medium"/>
                </a:rPr>
                <a:t>آبل: تأتي أجهزة آي فون وآي باد بتطبيق افتراضي</a:t>
              </a:r>
              <a:r>
                <a:rPr lang="ar-SA" sz="1000" b="1" i="0" u="none" baseline="0" dirty="0">
                  <a:solidFill>
                    <a:srgbClr val="0B5184"/>
                  </a:solidFill>
                  <a:latin typeface="Montserrat Bold"/>
                  <a:ea typeface="Montserrat Bold"/>
                  <a:sym typeface="Montserrat Bold"/>
                </a:rPr>
                <a:t> لحفظ كلمات المرور.</a:t>
              </a:r>
            </a:p>
            <a:p>
              <a:pPr marL="215899" lvl="1" indent="-107950" algn="r" rtl="1">
                <a:lnSpc>
                  <a:spcPts val="1399"/>
                </a:lnSpc>
                <a:buFont typeface="Arial"/>
                <a:buChar char="•"/>
              </a:pPr>
              <a:r>
                <a:rPr lang="ar-SA" sz="1000" b="1" i="0" u="none" baseline="0" dirty="0">
                  <a:solidFill>
                    <a:srgbClr val="0B5184"/>
                  </a:solidFill>
                  <a:latin typeface="Montserrat Medium"/>
                  <a:ea typeface="Montserrat Medium"/>
                  <a:sym typeface="Montserrat Medium"/>
                </a:rPr>
                <a:t>أندرويد: معظم هواتف الأندرويد </a:t>
              </a:r>
              <a:r>
                <a:rPr lang="ar-EG" sz="1000" b="1" i="0" u="none" baseline="0" dirty="0">
                  <a:solidFill>
                    <a:srgbClr val="0B5184"/>
                  </a:solidFill>
                  <a:latin typeface="Montserrat Medium"/>
                  <a:ea typeface="Montserrat Medium"/>
                  <a:sym typeface="Montserrat Medium"/>
                </a:rPr>
                <a:t>بها خاصية</a:t>
              </a:r>
              <a:r>
                <a:rPr lang="ar-SA" sz="1000" b="1" i="0" u="none" baseline="0" dirty="0">
                  <a:solidFill>
                    <a:srgbClr val="0B5184"/>
                  </a:solidFill>
                  <a:latin typeface="Montserrat Medium"/>
                  <a:ea typeface="Montserrat Medium"/>
                  <a:sym typeface="Montserrat Medium"/>
                </a:rPr>
                <a:t> </a:t>
              </a:r>
              <a:r>
                <a:rPr lang="ar-EG" sz="1000" b="1" i="0" u="none" baseline="0" dirty="0">
                  <a:solidFill>
                    <a:srgbClr val="0B5184"/>
                  </a:solidFill>
                  <a:latin typeface="Montserrat Bold"/>
                  <a:ea typeface="Montserrat Bold"/>
                  <a:sym typeface="Montserrat Bold"/>
                </a:rPr>
                <a:t>"إدارة</a:t>
              </a:r>
              <a:r>
                <a:rPr lang="ar-SA" sz="1000" b="1" i="0" u="none" baseline="0" dirty="0">
                  <a:solidFill>
                    <a:srgbClr val="0B5184"/>
                  </a:solidFill>
                  <a:latin typeface="Montserrat Bold"/>
                  <a:ea typeface="Montserrat Bold"/>
                  <a:sym typeface="Montserrat Bold"/>
                </a:rPr>
                <a:t> كلمات مرور غوغل</a:t>
              </a:r>
              <a:r>
                <a:rPr lang="ar-EG" sz="1000" b="1" i="0" u="none" baseline="0" dirty="0">
                  <a:solidFill>
                    <a:srgbClr val="0B5184"/>
                  </a:solidFill>
                  <a:latin typeface="Montserrat Bold"/>
                  <a:ea typeface="Montserrat Bold"/>
                  <a:sym typeface="Montserrat Bold"/>
                </a:rPr>
                <a:t>"</a:t>
              </a:r>
              <a:r>
                <a:rPr lang="ar-SA" sz="1000" b="1" i="0" u="none" baseline="0" dirty="0">
                  <a:solidFill>
                    <a:srgbClr val="0B5184"/>
                  </a:solidFill>
                  <a:latin typeface="Montserrat Bold"/>
                  <a:ea typeface="Montserrat Bold"/>
                  <a:sym typeface="Montserrat Bold"/>
                </a:rPr>
                <a:t>.</a:t>
              </a:r>
            </a:p>
            <a:p>
              <a:pPr algn="r" rtl="1">
                <a:lnSpc>
                  <a:spcPts val="1399"/>
                </a:lnSpc>
              </a:pPr>
              <a:endParaRPr lang="ar-SA" sz="1000" b="1" dirty="0">
                <a:solidFill>
                  <a:srgbClr val="0B5184"/>
                </a:solidFill>
                <a:latin typeface="Montserrat Bold"/>
                <a:ea typeface="Montserrat Bold"/>
                <a:sym typeface="Montserrat Bold"/>
              </a:endParaRPr>
            </a:p>
            <a:p>
              <a:pPr algn="r" rtl="1">
                <a:lnSpc>
                  <a:spcPts val="1399"/>
                </a:lnSpc>
              </a:pPr>
              <a:r>
                <a:rPr lang="ar-SA" sz="1000" b="1" i="0" u="none" baseline="0" dirty="0">
                  <a:solidFill>
                    <a:srgbClr val="0B5184"/>
                  </a:solidFill>
                  <a:latin typeface="Montserrat Medium"/>
                  <a:ea typeface="Montserrat Medium"/>
                  <a:sym typeface="Montserrat Medium"/>
                </a:rPr>
                <a:t>هناك تطبيقات أخرى مدفوعة وغير مدفوعة - ابحث وستعثر عليها بسهولة.</a:t>
              </a:r>
            </a:p>
            <a:p>
              <a:pPr algn="r" rtl="1">
                <a:lnSpc>
                  <a:spcPts val="1399"/>
                </a:lnSpc>
              </a:pPr>
              <a:endParaRPr lang="ar-SA" sz="1000" b="1" dirty="0">
                <a:solidFill>
                  <a:srgbClr val="0B5184"/>
                </a:solidFill>
                <a:latin typeface="Montserrat Medium"/>
                <a:ea typeface="Montserrat Medium"/>
                <a:sym typeface="Montserrat Medium"/>
              </a:endParaRPr>
            </a:p>
            <a:p>
              <a:pPr algn="r" rtl="1">
                <a:lnSpc>
                  <a:spcPts val="1399"/>
                </a:lnSpc>
              </a:pPr>
              <a:r>
                <a:rPr lang="ar-SA" sz="1000" b="1" i="0" u="none" baseline="0" dirty="0">
                  <a:solidFill>
                    <a:srgbClr val="0B5184"/>
                  </a:solidFill>
                  <a:latin typeface="Montserrat Bold"/>
                  <a:ea typeface="Montserrat Bold"/>
                  <a:sym typeface="Montserrat Bold"/>
                </a:rPr>
                <a:t>نصيحة:</a:t>
              </a:r>
            </a:p>
            <a:p>
              <a:pPr algn="r" rtl="1">
                <a:lnSpc>
                  <a:spcPts val="1399"/>
                </a:lnSpc>
              </a:pPr>
              <a:r>
                <a:rPr lang="ar-SA" sz="1000" b="1" i="0" u="none" baseline="0" dirty="0">
                  <a:solidFill>
                    <a:srgbClr val="0B5184"/>
                  </a:solidFill>
                  <a:latin typeface="Montserrat Medium"/>
                  <a:ea typeface="Montserrat Medium"/>
                  <a:sym typeface="Montserrat Medium"/>
                </a:rPr>
                <a:t>عندما يسألك متصفح الإنترنت إذنًا بـ"حفظ كلمة المرور"، </a:t>
              </a:r>
              <a:r>
                <a:rPr lang="ar-EG" sz="1000" b="1" i="0" u="none" baseline="0" dirty="0">
                  <a:solidFill>
                    <a:srgbClr val="0B5184"/>
                  </a:solidFill>
                  <a:latin typeface="Montserrat Medium"/>
                  <a:ea typeface="Montserrat Medium"/>
                  <a:sym typeface="Montserrat Medium"/>
                </a:rPr>
                <a:t>فالأسلم أن ترفض.</a:t>
              </a:r>
              <a:endParaRPr lang="ar-SA" sz="1000" b="1" i="0" u="none" baseline="0" dirty="0">
                <a:solidFill>
                  <a:srgbClr val="0B5184"/>
                </a:solidFill>
                <a:latin typeface="Montserrat Medium"/>
                <a:ea typeface="Montserrat Medium"/>
                <a:sym typeface="Montserrat Medium"/>
              </a:endParaRPr>
            </a:p>
            <a:p>
              <a:pPr algn="r" rtl="1">
                <a:lnSpc>
                  <a:spcPts val="1399"/>
                </a:lnSpc>
              </a:pPr>
              <a:r>
                <a:rPr lang="ar-SA" sz="1000" b="1" i="0" u="none" baseline="0" dirty="0">
                  <a:solidFill>
                    <a:srgbClr val="0B5184"/>
                  </a:solidFill>
                  <a:latin typeface="Montserrat Medium"/>
                  <a:ea typeface="Montserrat Medium"/>
                  <a:sym typeface="Montserrat Medium"/>
                </a:rPr>
                <a:t>استعمل مديرًا لكلمات المرور عوضًا عن ذلك - فذلك آمَنُ جدًا.</a:t>
              </a:r>
            </a:p>
            <a:p>
              <a:pPr algn="r" rtl="1">
                <a:lnSpc>
                  <a:spcPts val="1399"/>
                </a:lnSpc>
              </a:pPr>
              <a:endParaRPr lang="ar-SA" sz="1000" b="1" dirty="0">
                <a:solidFill>
                  <a:srgbClr val="0B5184"/>
                </a:solidFill>
                <a:latin typeface="Montserrat Medium"/>
                <a:ea typeface="Montserrat Medium"/>
                <a:sym typeface="Montserrat Medium"/>
              </a:endParaRPr>
            </a:p>
            <a:p>
              <a:pPr algn="r" rtl="1">
                <a:lnSpc>
                  <a:spcPts val="1399"/>
                </a:lnSpc>
              </a:pPr>
              <a:endParaRPr lang="ar-SA" sz="1000" b="1" dirty="0">
                <a:solidFill>
                  <a:srgbClr val="0B5184"/>
                </a:solidFill>
                <a:latin typeface="Montserrat Medium"/>
                <a:ea typeface="Montserrat Medium"/>
                <a:sym typeface="Montserrat Medium"/>
              </a:endParaRPr>
            </a:p>
            <a:p>
              <a:pPr algn="r" rtl="1">
                <a:lnSpc>
                  <a:spcPts val="1399"/>
                </a:lnSpc>
                <a:spcBef>
                  <a:spcPct val="0"/>
                </a:spcBef>
              </a:pPr>
              <a:endParaRPr lang="ar-SA" sz="1000" b="1" dirty="0">
                <a:solidFill>
                  <a:srgbClr val="0B5184"/>
                </a:solidFill>
                <a:latin typeface="Montserrat Medium"/>
                <a:ea typeface="Montserrat Medium"/>
                <a:sym typeface="Montserrat Medium"/>
              </a:endParaRPr>
            </a:p>
            <a:p>
              <a:pPr algn="r" rtl="1">
                <a:lnSpc>
                  <a:spcPts val="1399"/>
                </a:lnSpc>
                <a:spcBef>
                  <a:spcPct val="0"/>
                </a:spcBef>
              </a:pPr>
              <a:endParaRPr lang="ar-SA" sz="1000" b="1" dirty="0">
                <a:solidFill>
                  <a:srgbClr val="0B5184"/>
                </a:solidFill>
                <a:latin typeface="Montserrat Medium"/>
                <a:ea typeface="Montserrat Medium"/>
                <a:sym typeface="Montserrat Medium"/>
              </a:endParaRPr>
            </a:p>
          </p:txBody>
        </p:sp>
        <p:sp>
          <p:nvSpPr>
            <p:cNvPr id="4" name="Freeform 4"/>
            <p:cNvSpPr/>
            <p:nvPr/>
          </p:nvSpPr>
          <p:spPr>
            <a:xfrm>
              <a:off x="3707771" y="896803"/>
              <a:ext cx="1087429" cy="519247"/>
            </a:xfrm>
            <a:custGeom>
              <a:avLst/>
              <a:gdLst/>
              <a:ahLst/>
              <a:cxnLst/>
              <a:rect l="l" t="t" r="r" b="b"/>
              <a:pathLst>
                <a:path w="1087429" h="519247">
                  <a:moveTo>
                    <a:pt x="0" y="0"/>
                  </a:moveTo>
                  <a:lnTo>
                    <a:pt x="1087429" y="0"/>
                  </a:lnTo>
                  <a:lnTo>
                    <a:pt x="1087429" y="519248"/>
                  </a:lnTo>
                  <a:lnTo>
                    <a:pt x="0" y="519248"/>
                  </a:lnTo>
                  <a:lnTo>
                    <a:pt x="0" y="0"/>
                  </a:lnTo>
                  <a:close/>
                </a:path>
              </a:pathLst>
            </a:custGeom>
            <a:blipFill>
              <a:blip r:embed="rId4" cstate="print"/>
              <a:stretch>
                <a:fillRect/>
              </a:stretch>
            </a:blipFill>
          </p:spPr>
          <p:txBody>
            <a:bodyPr/>
            <a:lstStyle/>
            <a:p>
              <a:endParaRPr lang="ar-SA"/>
            </a:p>
          </p:txBody>
        </p:sp>
        <p:sp>
          <p:nvSpPr>
            <p:cNvPr id="5" name="TextBox 5"/>
            <p:cNvSpPr txBox="1"/>
            <p:nvPr/>
          </p:nvSpPr>
          <p:spPr>
            <a:xfrm>
              <a:off x="532800" y="967209"/>
              <a:ext cx="2376809" cy="448841"/>
            </a:xfrm>
            <a:prstGeom prst="rect">
              <a:avLst/>
            </a:prstGeom>
          </p:spPr>
          <p:txBody>
            <a:bodyPr lIns="0" tIns="0" rIns="0" bIns="0" rtlCol="0" anchor="t">
              <a:spAutoFit/>
            </a:bodyPr>
            <a:lstStyle/>
            <a:p>
              <a:pPr marL="0" lvl="1" indent="0" algn="r" rtl="1">
                <a:lnSpc>
                  <a:spcPts val="3519"/>
                </a:lnSpc>
              </a:pPr>
              <a:r>
                <a:rPr lang="ar-SA" sz="3519" b="1" i="0" u="none" spc="-87" baseline="0" dirty="0">
                  <a:solidFill>
                    <a:srgbClr val="0B5184"/>
                  </a:solidFill>
                  <a:latin typeface="Codec Pro Bold"/>
                  <a:ea typeface="Codec Pro Bold"/>
                  <a:sym typeface="Codec Pro Bold"/>
                </a:rPr>
                <a:t>كلمات المرور</a:t>
              </a:r>
            </a:p>
          </p:txBody>
        </p:sp>
      </p:grpSp>
      <p:sp>
        <p:nvSpPr>
          <p:cNvPr id="6" name="TextBox 6"/>
          <p:cNvSpPr txBox="1"/>
          <p:nvPr/>
        </p:nvSpPr>
        <p:spPr>
          <a:xfrm>
            <a:off x="3275348" y="531857"/>
            <a:ext cx="1519852" cy="131383"/>
          </a:xfrm>
          <a:prstGeom prst="rect">
            <a:avLst/>
          </a:prstGeom>
        </p:spPr>
        <p:txBody>
          <a:bodyPr lIns="0" tIns="0" rIns="0" bIns="0" rtlCol="0" anchor="t">
            <a:spAutoFit/>
          </a:bodyPr>
          <a:lstStyle/>
          <a:p>
            <a:pPr algn="r" rtl="1">
              <a:lnSpc>
                <a:spcPts val="998"/>
              </a:lnSpc>
            </a:pPr>
            <a:r>
              <a:rPr lang="en-GB" sz="916" b="1" spc="7" dirty="0">
                <a:solidFill>
                  <a:srgbClr val="0B5184"/>
                </a:solidFill>
                <a:latin typeface="Calibri" panose="020F0502020204030204" pitchFamily="34" charset="0"/>
                <a:ea typeface="Codec Pro Bold"/>
                <a:sym typeface="Codec Pro Bold"/>
              </a:rPr>
              <a:t>@idcareaus</a:t>
            </a:r>
            <a:endParaRPr lang="ar-SA" sz="916" b="1" spc="7" dirty="0">
              <a:solidFill>
                <a:srgbClr val="0B5184"/>
              </a:solidFill>
              <a:latin typeface="Calibri" panose="020F0502020204030204" pitchFamily="34" charset="0"/>
              <a:ea typeface="Codec Pro Bold"/>
              <a:sym typeface="Codec Pro Bold"/>
            </a:endParaRPr>
          </a:p>
        </p:txBody>
      </p:sp>
      <p:sp>
        <p:nvSpPr>
          <p:cNvPr id="7" name="TextBox 7"/>
          <p:cNvSpPr txBox="1"/>
          <p:nvPr/>
        </p:nvSpPr>
        <p:spPr>
          <a:xfrm>
            <a:off x="532800" y="7154419"/>
            <a:ext cx="2188199" cy="127099"/>
          </a:xfrm>
          <a:prstGeom prst="rect">
            <a:avLst/>
          </a:prstGeom>
        </p:spPr>
        <p:txBody>
          <a:bodyPr lIns="0" tIns="0" rIns="0" bIns="0" rtlCol="0" anchor="t">
            <a:spAutoFit/>
          </a:bodyPr>
          <a:lstStyle/>
          <a:p>
            <a:pPr rtl="1">
              <a:lnSpc>
                <a:spcPts val="998"/>
              </a:lnSpc>
            </a:pPr>
            <a:r>
              <a:rPr lang="ar-SA" sz="916" b="1" i="0" u="none" spc="7" baseline="0">
                <a:solidFill>
                  <a:srgbClr val="0B5184"/>
                </a:solidFill>
                <a:latin typeface="Montserrat Semi-Bold"/>
                <a:ea typeface="Montserrat Semi-Bold"/>
                <a:sym typeface="Montserrat Semi-Bold"/>
              </a:rPr>
              <a:t>www.idcare.org</a:t>
            </a:r>
          </a:p>
        </p:txBody>
      </p:sp>
      <p:sp>
        <p:nvSpPr>
          <p:cNvPr id="8" name="TextBox 8"/>
          <p:cNvSpPr txBox="1"/>
          <p:nvPr/>
        </p:nvSpPr>
        <p:spPr>
          <a:xfrm>
            <a:off x="4443653" y="7203681"/>
            <a:ext cx="351547" cy="128240"/>
          </a:xfrm>
          <a:prstGeom prst="rect">
            <a:avLst/>
          </a:prstGeom>
        </p:spPr>
        <p:txBody>
          <a:bodyPr lIns="0" tIns="0" rIns="0" bIns="0" rtlCol="0" anchor="t">
            <a:spAutoFit/>
          </a:bodyPr>
          <a:lstStyle/>
          <a:p>
            <a:pPr algn="r" rtl="1">
              <a:lnSpc>
                <a:spcPts val="998"/>
              </a:lnSpc>
            </a:pPr>
            <a:r>
              <a:rPr lang="ar-SA" sz="916" b="1" i="0" u="none" spc="7" baseline="0" dirty="0">
                <a:solidFill>
                  <a:srgbClr val="0B5184"/>
                </a:solidFill>
                <a:latin typeface="Codec Pro Bold"/>
                <a:ea typeface="Codec Pro Bold"/>
                <a:sym typeface="Codec Pro Bold"/>
              </a:rPr>
              <a:t>04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32800" y="2373176"/>
            <a:ext cx="4262400" cy="3756991"/>
          </a:xfrm>
          <a:prstGeom prst="rect">
            <a:avLst/>
          </a:prstGeom>
        </p:spPr>
        <p:txBody>
          <a:bodyPr lIns="0" tIns="0" rIns="0" bIns="0" rtlCol="0" anchor="t">
            <a:spAutoFit/>
          </a:bodyPr>
          <a:lstStyle/>
          <a:p>
            <a:pPr algn="r" rtl="1">
              <a:lnSpc>
                <a:spcPts val="1399"/>
              </a:lnSpc>
            </a:pPr>
            <a:r>
              <a:rPr lang="ar-SA" sz="1100" b="1" i="0" u="none" baseline="0" dirty="0">
                <a:solidFill>
                  <a:srgbClr val="0B5184"/>
                </a:solidFill>
                <a:latin typeface="Montserrat Medium"/>
                <a:ea typeface="Montserrat Medium"/>
                <a:sym typeface="Montserrat Medium"/>
              </a:rPr>
              <a:t>العديد من البنوك تنشئ تلقائيًا نظامًا للمصادقة متعددة العوامل بغرض حماية حساباتك المالية. ومع ذلك، لا بد من تفعيل المصادقة متعددة العوامل على حساباتك الأخرى، مثل حسابات مواقع التواصل وحساب البريد الإلكتروني، وذلك حتى تحمي جميع معلوماتك الشخصية.</a:t>
            </a:r>
          </a:p>
          <a:p>
            <a:pPr algn="r" rtl="1">
              <a:lnSpc>
                <a:spcPts val="1399"/>
              </a:lnSpc>
            </a:pPr>
            <a:endParaRPr lang="ar-SA" sz="1100" b="1" dirty="0">
              <a:solidFill>
                <a:srgbClr val="0B5184"/>
              </a:solidFill>
              <a:latin typeface="Montserrat Medium"/>
              <a:ea typeface="Montserrat Medium"/>
              <a:sym typeface="Montserrat Medium"/>
            </a:endParaRPr>
          </a:p>
          <a:p>
            <a:pPr algn="r" rtl="1">
              <a:lnSpc>
                <a:spcPts val="1399"/>
              </a:lnSpc>
            </a:pPr>
            <a:r>
              <a:rPr lang="ar-SA" sz="1100" b="1" i="0" u="none" baseline="0" dirty="0">
                <a:solidFill>
                  <a:srgbClr val="0B5184"/>
                </a:solidFill>
                <a:latin typeface="Montserrat Bold"/>
                <a:ea typeface="Montserrat Bold"/>
                <a:sym typeface="Montserrat Bold"/>
              </a:rPr>
              <a:t>كيفية تفعيل المصادقة متعددة العوامل:</a:t>
            </a:r>
          </a:p>
          <a:p>
            <a:pPr marL="215899" lvl="1" indent="-107950" algn="r" rtl="1">
              <a:lnSpc>
                <a:spcPts val="1399"/>
              </a:lnSpc>
              <a:buFont typeface="Arial"/>
              <a:buChar char="•"/>
            </a:pPr>
            <a:r>
              <a:rPr lang="ar-SA" sz="1100" b="1" i="0" u="none" baseline="0" dirty="0">
                <a:solidFill>
                  <a:srgbClr val="0B5184"/>
                </a:solidFill>
                <a:latin typeface="Montserrat Medium"/>
                <a:ea typeface="Montserrat Medium"/>
                <a:sym typeface="Montserrat Medium"/>
              </a:rPr>
              <a:t>أولًا، سجّل الدخول إلى حسابك عن طريق اسم المستخدم وكلمة المرور.</a:t>
            </a:r>
          </a:p>
          <a:p>
            <a:pPr marL="215899" lvl="1" indent="-107950" algn="r" rtl="1">
              <a:lnSpc>
                <a:spcPts val="1399"/>
              </a:lnSpc>
              <a:buFont typeface="Arial"/>
              <a:buChar char="•"/>
            </a:pPr>
            <a:r>
              <a:rPr lang="ar-SA" sz="1100" b="1" i="0" u="none" baseline="0" dirty="0">
                <a:solidFill>
                  <a:srgbClr val="0B5184"/>
                </a:solidFill>
                <a:latin typeface="Montserrat Medium"/>
                <a:ea typeface="Montserrat Medium"/>
                <a:sym typeface="Montserrat Medium"/>
              </a:rPr>
              <a:t>ثم، سيطلُب منك نظام المصادقة متعددة العوامل تأكيد هويتك من خلال خط دفاع إضافي، مثل رمز يُرسل إلى هاتفك أو إلى تطبيق المصادقة لديك.</a:t>
            </a:r>
          </a:p>
          <a:p>
            <a:pPr algn="r" rtl="1">
              <a:lnSpc>
                <a:spcPts val="1399"/>
              </a:lnSpc>
            </a:pPr>
            <a:endParaRPr lang="ar-SA" sz="1100" b="1" dirty="0">
              <a:solidFill>
                <a:srgbClr val="0B5184"/>
              </a:solidFill>
              <a:latin typeface="Montserrat Medium"/>
              <a:ea typeface="Montserrat Medium"/>
              <a:sym typeface="Montserrat Medium"/>
            </a:endParaRPr>
          </a:p>
          <a:p>
            <a:pPr algn="r" rtl="1">
              <a:lnSpc>
                <a:spcPts val="1399"/>
              </a:lnSpc>
            </a:pPr>
            <a:r>
              <a:rPr lang="ar-SA" sz="1100" b="1" i="0" u="none" baseline="0" dirty="0">
                <a:solidFill>
                  <a:srgbClr val="0B5184"/>
                </a:solidFill>
                <a:latin typeface="Montserrat Bold"/>
                <a:ea typeface="Montserrat Bold"/>
                <a:sym typeface="Montserrat Bold"/>
              </a:rPr>
              <a:t>نظام المصادقة متعددة العوامل لا غنى عنه، لماذا؟</a:t>
            </a:r>
          </a:p>
          <a:p>
            <a:pPr marL="215899" lvl="1" indent="-107950" algn="r" rtl="1">
              <a:lnSpc>
                <a:spcPts val="1399"/>
              </a:lnSpc>
              <a:buFont typeface="Arial"/>
              <a:buChar char="•"/>
            </a:pPr>
            <a:r>
              <a:rPr lang="ar-SA" sz="1100" b="1" i="0" u="none" baseline="0" dirty="0">
                <a:solidFill>
                  <a:srgbClr val="0B5184"/>
                </a:solidFill>
                <a:latin typeface="Montserrat Medium"/>
                <a:ea typeface="Montserrat Medium"/>
                <a:sym typeface="Montserrat Medium"/>
              </a:rPr>
              <a:t>حتى إذا تمكن أحدهم من معرفة كلمة المرور، فلن يستطيع الوصول إلى حسابك من دون العامل الثاني.</a:t>
            </a:r>
          </a:p>
          <a:p>
            <a:pPr marL="215899" lvl="1" indent="-107950" algn="r" rtl="1">
              <a:lnSpc>
                <a:spcPts val="1399"/>
              </a:lnSpc>
              <a:buFont typeface="Arial"/>
              <a:buChar char="•"/>
            </a:pPr>
            <a:r>
              <a:rPr lang="ar-EG" sz="1100" b="1" i="0" u="none" baseline="0" dirty="0">
                <a:solidFill>
                  <a:srgbClr val="0B5184"/>
                </a:solidFill>
                <a:latin typeface="Montserrat Medium"/>
                <a:ea typeface="Montserrat Medium"/>
                <a:sym typeface="Montserrat Medium"/>
              </a:rPr>
              <a:t>يبني لك </a:t>
            </a:r>
            <a:r>
              <a:rPr lang="ar-SA" sz="1100" b="1" i="0" u="none" baseline="0" dirty="0">
                <a:solidFill>
                  <a:srgbClr val="0B5184"/>
                </a:solidFill>
                <a:latin typeface="Montserrat Medium"/>
                <a:ea typeface="Montserrat Medium"/>
                <a:sym typeface="Montserrat Medium"/>
              </a:rPr>
              <a:t>جدار حماية إضافي، وذلك لحمايتك ضد جرائم التصيّد والاختراق والاحتيال.</a:t>
            </a:r>
          </a:p>
          <a:p>
            <a:pPr algn="r" rtl="1">
              <a:lnSpc>
                <a:spcPts val="1399"/>
              </a:lnSpc>
            </a:pPr>
            <a:endParaRPr lang="ar-SA" sz="1100" b="1" dirty="0">
              <a:solidFill>
                <a:srgbClr val="0B5184"/>
              </a:solidFill>
              <a:latin typeface="Montserrat Medium"/>
              <a:ea typeface="Montserrat Medium"/>
              <a:sym typeface="Montserrat Medium"/>
            </a:endParaRPr>
          </a:p>
          <a:p>
            <a:pPr algn="r" rtl="1">
              <a:lnSpc>
                <a:spcPts val="1399"/>
              </a:lnSpc>
            </a:pPr>
            <a:r>
              <a:rPr lang="ar-SA" sz="1100" b="1" i="0" u="none" baseline="0" dirty="0">
                <a:solidFill>
                  <a:srgbClr val="0B5184"/>
                </a:solidFill>
                <a:latin typeface="Montserrat Bold"/>
                <a:ea typeface="Montserrat Bold"/>
                <a:sym typeface="Montserrat Bold"/>
              </a:rPr>
              <a:t>أين يمكنك تفعيل المصادقة متعددة العوامل؟</a:t>
            </a:r>
          </a:p>
          <a:p>
            <a:pPr marL="215899" lvl="1" indent="-107950" algn="r" rtl="1">
              <a:lnSpc>
                <a:spcPts val="1399"/>
              </a:lnSpc>
              <a:buFont typeface="Arial"/>
              <a:buChar char="•"/>
            </a:pPr>
            <a:r>
              <a:rPr lang="ar-SA" sz="1100" b="1" i="0" u="none" baseline="0" dirty="0">
                <a:solidFill>
                  <a:srgbClr val="0B5184"/>
                </a:solidFill>
              </a:rPr>
              <a:t>حسابات التواصل الاجتماعي</a:t>
            </a:r>
            <a:r>
              <a:rPr lang="ar-SA" sz="1100" b="0" i="0" u="none" baseline="0" dirty="0">
                <a:solidFill>
                  <a:srgbClr val="0B5184"/>
                </a:solidFill>
              </a:rPr>
              <a:t>:</a:t>
            </a:r>
            <a:r>
              <a:rPr lang="ar-SA" sz="1100" b="1" i="0" u="none" baseline="0" dirty="0">
                <a:solidFill>
                  <a:srgbClr val="0B5184"/>
                </a:solidFill>
                <a:latin typeface="Montserrat Medium"/>
                <a:ea typeface="Montserrat Medium"/>
                <a:sym typeface="Montserrat Medium"/>
              </a:rPr>
              <a:t>اذهب إلى إعدادات الحساب، وابحث عن اختيار تفعيل المصادقة الثنائية </a:t>
            </a:r>
            <a:r>
              <a:rPr lang="ar-EG" sz="1100" b="1" i="0" u="none" baseline="0" dirty="0">
                <a:solidFill>
                  <a:srgbClr val="0B5184"/>
                </a:solidFill>
                <a:latin typeface="Montserrat Medium"/>
                <a:ea typeface="Montserrat Medium"/>
                <a:sym typeface="Montserrat Medium"/>
              </a:rPr>
              <a:t>(</a:t>
            </a:r>
            <a:r>
              <a:rPr lang="ar-SA" sz="1100" b="1" i="0" u="none" baseline="0" dirty="0">
                <a:solidFill>
                  <a:srgbClr val="0B5184"/>
                </a:solidFill>
                <a:latin typeface="Montserrat Medium"/>
                <a:ea typeface="Montserrat Medium"/>
                <a:sym typeface="Montserrat Medium"/>
              </a:rPr>
              <a:t>ستجده عادةً في قائمة "الأمان" أو "الخصوصية"). توفر المنصات المشهورة هذا الاختيار افتراضيًا، بما في ذلك فيسبوك وانستغرام وتويتر.</a:t>
            </a:r>
          </a:p>
          <a:p>
            <a:pPr marL="215899" lvl="1" indent="-107950" algn="r" rtl="1">
              <a:lnSpc>
                <a:spcPts val="1399"/>
              </a:lnSpc>
              <a:buFont typeface="Arial"/>
              <a:buChar char="•"/>
            </a:pPr>
            <a:r>
              <a:rPr lang="ar-SA" sz="1100" b="1" i="0" u="none" baseline="0" dirty="0">
                <a:solidFill>
                  <a:srgbClr val="0B5184"/>
                </a:solidFill>
                <a:latin typeface="Montserrat Bold"/>
                <a:ea typeface="Montserrat Bold"/>
                <a:sym typeface="Montserrat Bold"/>
              </a:rPr>
              <a:t>البريد الإلكتروني:</a:t>
            </a:r>
            <a:r>
              <a:rPr lang="ar-SA" sz="1100" b="1" i="0" u="none" baseline="0" dirty="0">
                <a:solidFill>
                  <a:srgbClr val="0B5184"/>
                </a:solidFill>
                <a:latin typeface="Montserrat Medium"/>
                <a:ea typeface="Montserrat Medium"/>
                <a:sym typeface="Montserrat Medium"/>
              </a:rPr>
              <a:t> تسمح لك أغلب شركات البريد الإلكتروني، مثل جيميل وأوتلوك، بإعداد نظام مصادقة متعددة العوامل ضمن إعدادات الأمان الخاصة بحسابك.</a:t>
            </a:r>
          </a:p>
          <a:p>
            <a:pPr algn="r" rtl="1">
              <a:lnSpc>
                <a:spcPts val="1399"/>
              </a:lnSpc>
            </a:pPr>
            <a:endParaRPr lang="ar-SA" sz="1100" b="1" dirty="0">
              <a:solidFill>
                <a:srgbClr val="0B5184"/>
              </a:solidFill>
              <a:latin typeface="Montserrat Medium"/>
              <a:ea typeface="Montserrat Medium"/>
              <a:sym typeface="Montserrat Medium"/>
            </a:endParaRPr>
          </a:p>
        </p:txBody>
      </p:sp>
      <p:sp>
        <p:nvSpPr>
          <p:cNvPr id="3" name="Freeform 3"/>
          <p:cNvSpPr/>
          <p:nvPr/>
        </p:nvSpPr>
        <p:spPr>
          <a:xfrm>
            <a:off x="361112" y="489731"/>
            <a:ext cx="970888" cy="239925"/>
          </a:xfrm>
          <a:custGeom>
            <a:avLst/>
            <a:gdLst/>
            <a:ahLst/>
            <a:cxnLst/>
            <a:rect l="l" t="t" r="r" b="b"/>
            <a:pathLst>
              <a:path w="970888" h="239925">
                <a:moveTo>
                  <a:pt x="0" y="0"/>
                </a:moveTo>
                <a:lnTo>
                  <a:pt x="970888" y="0"/>
                </a:lnTo>
                <a:lnTo>
                  <a:pt x="970888" y="239925"/>
                </a:lnTo>
                <a:lnTo>
                  <a:pt x="0" y="239925"/>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txBody>
          <a:bodyPr/>
          <a:lstStyle/>
          <a:p>
            <a:endParaRPr lang="ar-SA"/>
          </a:p>
        </p:txBody>
      </p:sp>
      <p:sp>
        <p:nvSpPr>
          <p:cNvPr id="4" name="Freeform 4"/>
          <p:cNvSpPr/>
          <p:nvPr/>
        </p:nvSpPr>
        <p:spPr>
          <a:xfrm>
            <a:off x="527050" y="1124115"/>
            <a:ext cx="792750" cy="874758"/>
          </a:xfrm>
          <a:custGeom>
            <a:avLst/>
            <a:gdLst/>
            <a:ahLst/>
            <a:cxnLst/>
            <a:rect l="l" t="t" r="r" b="b"/>
            <a:pathLst>
              <a:path w="792750" h="874758">
                <a:moveTo>
                  <a:pt x="0" y="0"/>
                </a:moveTo>
                <a:lnTo>
                  <a:pt x="792750" y="0"/>
                </a:lnTo>
                <a:lnTo>
                  <a:pt x="792750" y="874758"/>
                </a:lnTo>
                <a:lnTo>
                  <a:pt x="0" y="874758"/>
                </a:lnTo>
                <a:lnTo>
                  <a:pt x="0" y="0"/>
                </a:lnTo>
                <a:close/>
              </a:path>
            </a:pathLst>
          </a:custGeom>
          <a:blipFill>
            <a:blip r:embed="rId4" cstate="print"/>
            <a:stretch>
              <a:fillRect/>
            </a:stretch>
          </a:blipFill>
        </p:spPr>
        <p:txBody>
          <a:bodyPr/>
          <a:lstStyle/>
          <a:p>
            <a:endParaRPr lang="ar-SA"/>
          </a:p>
        </p:txBody>
      </p:sp>
      <p:sp>
        <p:nvSpPr>
          <p:cNvPr id="5" name="TextBox 5"/>
          <p:cNvSpPr txBox="1"/>
          <p:nvPr/>
        </p:nvSpPr>
        <p:spPr>
          <a:xfrm>
            <a:off x="2063516" y="1083187"/>
            <a:ext cx="2654534" cy="897682"/>
          </a:xfrm>
          <a:prstGeom prst="rect">
            <a:avLst/>
          </a:prstGeom>
        </p:spPr>
        <p:txBody>
          <a:bodyPr wrap="square" lIns="0" tIns="0" rIns="0" bIns="0" rtlCol="0" anchor="t">
            <a:spAutoFit/>
          </a:bodyPr>
          <a:lstStyle/>
          <a:p>
            <a:pPr marL="0" lvl="1" indent="0" algn="r" rtl="1">
              <a:lnSpc>
                <a:spcPts val="3519"/>
              </a:lnSpc>
            </a:pPr>
            <a:r>
              <a:rPr lang="ar-SA" sz="3519" b="1" i="0" u="none" spc="-87" baseline="0" dirty="0">
                <a:solidFill>
                  <a:srgbClr val="0B5184"/>
                </a:solidFill>
                <a:latin typeface="Codec Pro Bold"/>
                <a:ea typeface="Codec Pro Bold"/>
                <a:sym typeface="Codec Pro Bold"/>
              </a:rPr>
              <a:t>المصادقة متعددة العوامل</a:t>
            </a:r>
          </a:p>
        </p:txBody>
      </p:sp>
      <p:sp>
        <p:nvSpPr>
          <p:cNvPr id="6" name="TextBox 6"/>
          <p:cNvSpPr txBox="1"/>
          <p:nvPr/>
        </p:nvSpPr>
        <p:spPr>
          <a:xfrm>
            <a:off x="3275348" y="531857"/>
            <a:ext cx="1519852" cy="128240"/>
          </a:xfrm>
          <a:prstGeom prst="rect">
            <a:avLst/>
          </a:prstGeom>
        </p:spPr>
        <p:txBody>
          <a:bodyPr lIns="0" tIns="0" rIns="0" bIns="0" rtlCol="0" anchor="t">
            <a:spAutoFit/>
          </a:bodyPr>
          <a:lstStyle/>
          <a:p>
            <a:pPr algn="r" rtl="1">
              <a:lnSpc>
                <a:spcPts val="998"/>
              </a:lnSpc>
            </a:pPr>
            <a:r>
              <a:rPr lang="en-GB" sz="916" b="1" spc="7" dirty="0">
                <a:solidFill>
                  <a:srgbClr val="0B5184"/>
                </a:solidFill>
                <a:latin typeface="Calibri" panose="020F0502020204030204" pitchFamily="34" charset="0"/>
                <a:ea typeface="Codec Pro Bold"/>
                <a:sym typeface="Codec Pro Bold"/>
              </a:rPr>
              <a:t>@idcareaus</a:t>
            </a:r>
            <a:endParaRPr lang="ar-SA" sz="916" b="1" spc="7" dirty="0">
              <a:solidFill>
                <a:srgbClr val="0B5184"/>
              </a:solidFill>
              <a:latin typeface="Calibri" panose="020F0502020204030204" pitchFamily="34" charset="0"/>
              <a:ea typeface="Codec Pro Bold"/>
              <a:sym typeface="Codec Pro Bold"/>
            </a:endParaRPr>
          </a:p>
        </p:txBody>
      </p:sp>
      <p:sp>
        <p:nvSpPr>
          <p:cNvPr id="7" name="TextBox 7"/>
          <p:cNvSpPr txBox="1"/>
          <p:nvPr/>
        </p:nvSpPr>
        <p:spPr>
          <a:xfrm>
            <a:off x="532800" y="7154419"/>
            <a:ext cx="2188199" cy="127099"/>
          </a:xfrm>
          <a:prstGeom prst="rect">
            <a:avLst/>
          </a:prstGeom>
        </p:spPr>
        <p:txBody>
          <a:bodyPr lIns="0" tIns="0" rIns="0" bIns="0" rtlCol="0" anchor="t">
            <a:spAutoFit/>
          </a:bodyPr>
          <a:lstStyle/>
          <a:p>
            <a:pPr rtl="1">
              <a:lnSpc>
                <a:spcPts val="998"/>
              </a:lnSpc>
            </a:pPr>
            <a:r>
              <a:rPr lang="ar-SA" sz="916" b="1" i="0" u="none" spc="7" baseline="0">
                <a:solidFill>
                  <a:srgbClr val="0B5184"/>
                </a:solidFill>
                <a:latin typeface="Montserrat Semi-Bold"/>
                <a:ea typeface="Montserrat Semi-Bold"/>
                <a:sym typeface="Montserrat Semi-Bold"/>
              </a:rPr>
              <a:t>www.idcare.org</a:t>
            </a:r>
          </a:p>
        </p:txBody>
      </p:sp>
      <p:sp>
        <p:nvSpPr>
          <p:cNvPr id="8" name="TextBox 8"/>
          <p:cNvSpPr txBox="1"/>
          <p:nvPr/>
        </p:nvSpPr>
        <p:spPr>
          <a:xfrm>
            <a:off x="4443653" y="7203681"/>
            <a:ext cx="351547" cy="128240"/>
          </a:xfrm>
          <a:prstGeom prst="rect">
            <a:avLst/>
          </a:prstGeom>
        </p:spPr>
        <p:txBody>
          <a:bodyPr lIns="0" tIns="0" rIns="0" bIns="0" rtlCol="0" anchor="t">
            <a:spAutoFit/>
          </a:bodyPr>
          <a:lstStyle/>
          <a:p>
            <a:pPr algn="r" rtl="1">
              <a:lnSpc>
                <a:spcPts val="998"/>
              </a:lnSpc>
            </a:pPr>
            <a:r>
              <a:rPr lang="ar-SA" sz="916" b="1" i="0" u="none" spc="7" baseline="0" dirty="0">
                <a:solidFill>
                  <a:srgbClr val="0B5184"/>
                </a:solidFill>
                <a:latin typeface="Codec Pro Bold"/>
                <a:ea typeface="Codec Pro Bold"/>
                <a:sym typeface="Codec Pro Bold"/>
              </a:rPr>
              <a:t>05</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TotalTime>
  <Words>1583</Words>
  <Application>Microsoft Macintosh PowerPoint</Application>
  <PresentationFormat>Custom</PresentationFormat>
  <Paragraphs>231</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Canva Sans Bold</vt:lpstr>
      <vt:lpstr>Montserrat Semi-Bold Italics</vt:lpstr>
      <vt:lpstr>Montserrat Semi-Bold</vt:lpstr>
      <vt:lpstr>Arial</vt:lpstr>
      <vt:lpstr>Codec Pro Bold</vt:lpstr>
      <vt:lpstr>Montserrat Bold</vt:lpstr>
      <vt:lpstr>Montserrat</vt:lpstr>
      <vt:lpstr>Microsoft Sans Serif</vt:lpstr>
      <vt:lpstr>Montserrat Medium</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IDCARE Essentials (Booklet (Small))</dc:title>
  <cp:lastModifiedBy>Bianca Jolly</cp:lastModifiedBy>
  <cp:revision>27</cp:revision>
  <dcterms:created xsi:type="dcterms:W3CDTF">2006-08-16T00:00:00Z</dcterms:created>
  <dcterms:modified xsi:type="dcterms:W3CDTF">2025-06-09T21:37:53Z</dcterms:modified>
  <dc:identifier>DAGl-EIN7YY</dc:identifier>
</cp:coreProperties>
</file>