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57" r:id="rId3"/>
    <p:sldId id="269" r:id="rId4"/>
    <p:sldId id="270" r:id="rId5"/>
    <p:sldId id="271" r:id="rId6"/>
    <p:sldId id="272" r:id="rId7"/>
    <p:sldId id="273" r:id="rId8"/>
    <p:sldId id="274" r:id="rId9"/>
    <p:sldId id="275" r:id="rId10"/>
    <p:sldId id="276" r:id="rId11"/>
    <p:sldId id="277" r:id="rId12"/>
    <p:sldId id="278" r:id="rId13"/>
  </p:sldIdLst>
  <p:sldSz cx="5321300" cy="7556500"/>
  <p:notesSz cx="6858000" cy="9144000"/>
  <p:embeddedFontLst>
    <p:embeddedFont>
      <p:font typeface="Codec Pro Bold" pitchFamily="2" charset="0"/>
      <p:regular r:id="rId14"/>
      <p:bold r:id="rId15"/>
    </p:embeddedFont>
    <p:embeddedFont>
      <p:font typeface="Montserrat Bold" pitchFamily="2" charset="77"/>
      <p:regular r:id="rId16"/>
      <p:bold r:id="rId17"/>
      <p:italic r:id="rId18"/>
      <p:boldItalic r:id="rId19"/>
    </p:embeddedFont>
    <p:embeddedFont>
      <p:font typeface="Montserrat Medium" pitchFamily="2" charset="77"/>
      <p:regular r:id="rId20"/>
      <p:italic r:id="rId21"/>
    </p:embeddedFont>
    <p:embeddedFont>
      <p:font typeface="Montserrat Semi-Bold" pitchFamily="2" charset="77"/>
      <p:regular r:id="rId22"/>
      <p:bold r:id="rId23"/>
      <p:italic r:id="rId24"/>
      <p:boldItalic r:id="rId25"/>
    </p:embeddedFont>
    <p:embeddedFont>
      <p:font typeface="Montserrat Semi-Bold Italics" pitchFamily="2" charset="77"/>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10" autoAdjust="0"/>
  </p:normalViewPr>
  <p:slideViewPr>
    <p:cSldViewPr>
      <p:cViewPr varScale="1">
        <p:scale>
          <a:sx n="105" d="100"/>
          <a:sy n="105" d="100"/>
        </p:scale>
        <p:origin x="3000"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679" y="4315318"/>
            <a:ext cx="4874436" cy="3244682"/>
            <a:chOff x="0" y="0"/>
            <a:chExt cx="6499247" cy="4326243"/>
          </a:xfrm>
        </p:grpSpPr>
        <p:pic>
          <p:nvPicPr>
            <p:cNvPr id="3" name="Picture 3"/>
            <p:cNvPicPr>
              <a:picLocks noChangeAspect="1"/>
            </p:cNvPicPr>
            <p:nvPr/>
          </p:nvPicPr>
          <p:blipFill>
            <a:blip r:embed="rId2"/>
            <a:srcRect l="15496"/>
            <a:stretch>
              <a:fillRect/>
            </a:stretch>
          </p:blipFill>
          <p:spPr>
            <a:xfrm>
              <a:off x="0" y="0"/>
              <a:ext cx="6499247" cy="4326243"/>
            </a:xfrm>
            <a:prstGeom prst="rect">
              <a:avLst/>
            </a:prstGeom>
          </p:spPr>
        </p:pic>
      </p:grpSp>
      <p:sp>
        <p:nvSpPr>
          <p:cNvPr id="4" name="TextBox 4"/>
          <p:cNvSpPr txBox="1"/>
          <p:nvPr/>
        </p:nvSpPr>
        <p:spPr>
          <a:xfrm>
            <a:off x="327598" y="1090376"/>
            <a:ext cx="4923852" cy="1436291"/>
          </a:xfrm>
          <a:prstGeom prst="rect">
            <a:avLst/>
          </a:prstGeom>
        </p:spPr>
        <p:txBody>
          <a:bodyPr wrap="square" lIns="0" tIns="0" rIns="0" bIns="0" rtlCol="0" anchor="t">
            <a:spAutoFit/>
          </a:bodyPr>
          <a:lstStyle/>
          <a:p>
            <a:pPr marL="0" lvl="1">
              <a:lnSpc>
                <a:spcPts val="5626"/>
              </a:lnSpc>
            </a:pPr>
            <a:r>
              <a:rPr lang="en-US" sz="4400" b="1" spc="-300">
                <a:solidFill>
                  <a:srgbClr val="0B5184"/>
                </a:solidFill>
                <a:latin typeface="Montserrat Semi-Bold"/>
                <a:ea typeface="Montserrat Semi-Bold"/>
                <a:cs typeface="Montserrat Semi-Bold"/>
                <a:sym typeface="Montserrat Semi-Bold"/>
              </a:rPr>
              <a:t>Những điều an toàn cần ghi nhớ</a:t>
            </a:r>
          </a:p>
        </p:txBody>
      </p:sp>
      <p:grpSp>
        <p:nvGrpSpPr>
          <p:cNvPr id="5" name="Group 5"/>
          <p:cNvGrpSpPr/>
          <p:nvPr/>
        </p:nvGrpSpPr>
        <p:grpSpPr>
          <a:xfrm>
            <a:off x="2232663" y="4315318"/>
            <a:ext cx="5388986" cy="3244682"/>
            <a:chOff x="0" y="0"/>
            <a:chExt cx="478656" cy="288196"/>
          </a:xfrm>
        </p:grpSpPr>
        <p:sp>
          <p:nvSpPr>
            <p:cNvPr id="6" name="Freeform 6"/>
            <p:cNvSpPr/>
            <p:nvPr/>
          </p:nvSpPr>
          <p:spPr>
            <a:xfrm>
              <a:off x="0" y="0"/>
              <a:ext cx="478656" cy="288196"/>
            </a:xfrm>
            <a:custGeom>
              <a:avLst/>
              <a:gdLst/>
              <a:ahLst/>
              <a:cxnLst/>
              <a:rect l="l" t="t" r="r" b="b"/>
              <a:pathLst>
                <a:path w="478656" h="288196">
                  <a:moveTo>
                    <a:pt x="275456" y="0"/>
                  </a:moveTo>
                  <a:lnTo>
                    <a:pt x="0" y="0"/>
                  </a:lnTo>
                  <a:lnTo>
                    <a:pt x="203200" y="288196"/>
                  </a:lnTo>
                  <a:lnTo>
                    <a:pt x="478656" y="288196"/>
                  </a:lnTo>
                  <a:lnTo>
                    <a:pt x="275456" y="0"/>
                  </a:lnTo>
                  <a:close/>
                </a:path>
              </a:pathLst>
            </a:custGeom>
            <a:solidFill>
              <a:srgbClr val="87C4EA"/>
            </a:solidFill>
          </p:spPr>
          <p:txBody>
            <a:bodyPr/>
            <a:lstStyle/>
            <a:p>
              <a:endParaRPr lang="en-US"/>
            </a:p>
          </p:txBody>
        </p:sp>
        <p:sp>
          <p:nvSpPr>
            <p:cNvPr id="7" name="TextBox 7"/>
            <p:cNvSpPr txBox="1"/>
            <p:nvPr/>
          </p:nvSpPr>
          <p:spPr>
            <a:xfrm>
              <a:off x="101600" y="9525"/>
              <a:ext cx="275456" cy="278671"/>
            </a:xfrm>
            <a:prstGeom prst="rect">
              <a:avLst/>
            </a:prstGeom>
          </p:spPr>
          <p:txBody>
            <a:bodyPr lIns="35802" tIns="35802" rIns="35802" bIns="35802" rtlCol="0" anchor="ctr"/>
            <a:lstStyle/>
            <a:p>
              <a:pPr algn="ctr">
                <a:lnSpc>
                  <a:spcPts val="1142"/>
                </a:lnSpc>
              </a:pPr>
              <a:endParaRPr/>
            </a:p>
          </p:txBody>
        </p:sp>
      </p:grpSp>
      <p:grpSp>
        <p:nvGrpSpPr>
          <p:cNvPr id="8" name="Group 8"/>
          <p:cNvGrpSpPr/>
          <p:nvPr/>
        </p:nvGrpSpPr>
        <p:grpSpPr>
          <a:xfrm>
            <a:off x="2311196" y="4315318"/>
            <a:ext cx="5388986" cy="3244682"/>
            <a:chOff x="0" y="0"/>
            <a:chExt cx="478656" cy="288196"/>
          </a:xfrm>
        </p:grpSpPr>
        <p:sp>
          <p:nvSpPr>
            <p:cNvPr id="9" name="Freeform 9"/>
            <p:cNvSpPr/>
            <p:nvPr/>
          </p:nvSpPr>
          <p:spPr>
            <a:xfrm>
              <a:off x="0" y="0"/>
              <a:ext cx="478656" cy="288196"/>
            </a:xfrm>
            <a:custGeom>
              <a:avLst/>
              <a:gdLst/>
              <a:ahLst/>
              <a:cxnLst/>
              <a:rect l="l" t="t" r="r" b="b"/>
              <a:pathLst>
                <a:path w="478656" h="288196">
                  <a:moveTo>
                    <a:pt x="275456" y="0"/>
                  </a:moveTo>
                  <a:lnTo>
                    <a:pt x="0" y="0"/>
                  </a:lnTo>
                  <a:lnTo>
                    <a:pt x="203200" y="288196"/>
                  </a:lnTo>
                  <a:lnTo>
                    <a:pt x="478656" y="288196"/>
                  </a:lnTo>
                  <a:lnTo>
                    <a:pt x="275456" y="0"/>
                  </a:lnTo>
                  <a:close/>
                </a:path>
              </a:pathLst>
            </a:custGeom>
            <a:solidFill>
              <a:srgbClr val="0075A5"/>
            </a:solidFill>
          </p:spPr>
          <p:txBody>
            <a:bodyPr/>
            <a:lstStyle/>
            <a:p>
              <a:endParaRPr lang="en-US"/>
            </a:p>
          </p:txBody>
        </p:sp>
        <p:sp>
          <p:nvSpPr>
            <p:cNvPr id="10" name="TextBox 10"/>
            <p:cNvSpPr txBox="1"/>
            <p:nvPr/>
          </p:nvSpPr>
          <p:spPr>
            <a:xfrm>
              <a:off x="101600" y="9525"/>
              <a:ext cx="275456" cy="278671"/>
            </a:xfrm>
            <a:prstGeom prst="rect">
              <a:avLst/>
            </a:prstGeom>
          </p:spPr>
          <p:txBody>
            <a:bodyPr lIns="35802" tIns="35802" rIns="35802" bIns="35802" rtlCol="0" anchor="ctr"/>
            <a:lstStyle/>
            <a:p>
              <a:pPr algn="ctr">
                <a:lnSpc>
                  <a:spcPts val="1142"/>
                </a:lnSpc>
              </a:pPr>
              <a:endParaRPr/>
            </a:p>
          </p:txBody>
        </p:sp>
      </p:grpSp>
      <p:sp>
        <p:nvSpPr>
          <p:cNvPr id="11" name="Freeform 11"/>
          <p:cNvSpPr/>
          <p:nvPr/>
        </p:nvSpPr>
        <p:spPr>
          <a:xfrm>
            <a:off x="361112" y="489731"/>
            <a:ext cx="1195828" cy="295512"/>
          </a:xfrm>
          <a:custGeom>
            <a:avLst/>
            <a:gdLst/>
            <a:ahLst/>
            <a:cxnLst/>
            <a:rect l="l" t="t" r="r" b="b"/>
            <a:pathLst>
              <a:path w="1195828" h="295512">
                <a:moveTo>
                  <a:pt x="0" y="0"/>
                </a:moveTo>
                <a:lnTo>
                  <a:pt x="1195828" y="0"/>
                </a:lnTo>
                <a:lnTo>
                  <a:pt x="1195828" y="295512"/>
                </a:lnTo>
                <a:lnTo>
                  <a:pt x="0" y="2955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420867" y="2700288"/>
            <a:ext cx="4204966" cy="1154162"/>
          </a:xfrm>
          <a:prstGeom prst="rect">
            <a:avLst/>
          </a:prstGeom>
        </p:spPr>
        <p:txBody>
          <a:bodyPr lIns="0" tIns="0" rIns="0" bIns="0" rtlCol="0" anchor="t">
            <a:spAutoFit/>
          </a:bodyPr>
          <a:lstStyle/>
          <a:p>
            <a:pPr algn="l">
              <a:lnSpc>
                <a:spcPts val="1820"/>
              </a:lnSpc>
            </a:pPr>
            <a:r>
              <a:rPr lang="vi-VN" sz="1300" b="1">
                <a:solidFill>
                  <a:srgbClr val="071A30"/>
                </a:solidFill>
                <a:latin typeface="Montserrat Bold"/>
                <a:ea typeface="Montserrat Bold"/>
                <a:cs typeface="Montserrat Bold"/>
                <a:sym typeface="Montserrat Bold"/>
              </a:rPr>
              <a:t>Giúp bảo vệ bản thân khỏi tội phạm mạng.</a:t>
            </a:r>
          </a:p>
          <a:p>
            <a:pPr algn="l">
              <a:lnSpc>
                <a:spcPts val="1820"/>
              </a:lnSpc>
            </a:pPr>
            <a:endParaRPr lang="en-US" sz="1300" b="1">
              <a:solidFill>
                <a:srgbClr val="071A30"/>
              </a:solidFill>
              <a:latin typeface="Montserrat Bold"/>
              <a:ea typeface="Montserrat Bold"/>
              <a:cs typeface="Montserrat Bold"/>
              <a:sym typeface="Montserrat Bold"/>
            </a:endParaRPr>
          </a:p>
          <a:p>
            <a:pPr algn="l">
              <a:lnSpc>
                <a:spcPts val="1820"/>
              </a:lnSpc>
            </a:pPr>
            <a:r>
              <a:rPr lang="vi-VN" sz="1300" b="1">
                <a:solidFill>
                  <a:srgbClr val="071A30"/>
                </a:solidFill>
                <a:latin typeface="Montserrat Medium" panose="020B0604020202020204" charset="0"/>
                <a:ea typeface="Montserrat Bold"/>
                <a:cs typeface="Montserrat Bold"/>
                <a:sym typeface="Montserrat Bold"/>
              </a:rPr>
              <a:t>Chỉ với vài bước đơn giản, quý vị có thể giảm thiểu đáng kể rủi ro và giúp bảo vệ danh tính cũng như tiền bạc của mình.</a:t>
            </a:r>
            <a:endParaRPr lang="en-US" sz="1300" b="1">
              <a:solidFill>
                <a:srgbClr val="071A30"/>
              </a:solidFill>
              <a:latin typeface="Montserrat Medium" panose="020B0604020202020204" charset="0"/>
              <a:ea typeface="Montserrat Medium"/>
              <a:cs typeface="Montserrat Medium"/>
              <a:sym typeface="Montserrat Medium"/>
            </a:endParaRPr>
          </a:p>
        </p:txBody>
      </p:sp>
    </p:spTree>
    <p:extLst>
      <p:ext uri="{BB962C8B-B14F-4D97-AF65-F5344CB8AC3E}">
        <p14:creationId xmlns:p14="http://schemas.microsoft.com/office/powerpoint/2010/main" val="51575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32800" y="1369169"/>
            <a:ext cx="4413850" cy="4180632"/>
          </a:xfrm>
          <a:prstGeom prst="rect">
            <a:avLst/>
          </a:prstGeom>
        </p:spPr>
        <p:txBody>
          <a:bodyPr wrap="square" lIns="0" tIns="0" rIns="0" bIns="0" rtlCol="0" anchor="t">
            <a:spAutoFit/>
          </a:bodyPr>
          <a:lstStyle/>
          <a:p>
            <a:pPr algn="just">
              <a:lnSpc>
                <a:spcPts val="1399"/>
              </a:lnSpc>
            </a:pPr>
            <a:r>
              <a:rPr lang="vi-VN" sz="999" b="1">
                <a:solidFill>
                  <a:srgbClr val="0B5184"/>
                </a:solidFill>
                <a:latin typeface="Montserrat Bold"/>
                <a:ea typeface="Montserrat Bold"/>
                <a:cs typeface="Montserrat Bold"/>
                <a:sym typeface="Montserrat Bold"/>
              </a:rPr>
              <a:t>Báo cáo tín dụng là gì?</a:t>
            </a:r>
            <a:endParaRPr lang="en-US" sz="999" b="1">
              <a:solidFill>
                <a:srgbClr val="0B5184"/>
              </a:solidFill>
              <a:latin typeface="Montserrat Bold"/>
              <a:ea typeface="Montserrat Bold"/>
              <a:cs typeface="Montserrat Bold"/>
              <a:sym typeface="Montserrat Bold"/>
            </a:endParaRPr>
          </a:p>
          <a:p>
            <a:pPr algn="just">
              <a:lnSpc>
                <a:spcPts val="1399"/>
              </a:lnSpc>
            </a:pPr>
            <a:endParaRPr lang="vi-VN" sz="999" b="1">
              <a:solidFill>
                <a:srgbClr val="0B5184"/>
              </a:solidFill>
              <a:latin typeface="Montserrat Bold"/>
              <a:ea typeface="Montserrat Bold"/>
              <a:cs typeface="Montserrat Bold"/>
              <a:sym typeface="Montserrat Bold"/>
            </a:endParaRPr>
          </a:p>
          <a:p>
            <a:pPr algn="just">
              <a:lnSpc>
                <a:spcPts val="1399"/>
              </a:lnSpc>
            </a:pPr>
            <a:r>
              <a:rPr lang="vi-VN" sz="999" b="1">
                <a:solidFill>
                  <a:srgbClr val="0B5184"/>
                </a:solidFill>
                <a:latin typeface="Montserrat Bold"/>
                <a:ea typeface="Montserrat Bold"/>
                <a:cs typeface="Montserrat Bold"/>
                <a:sym typeface="Montserrat Bold"/>
              </a:rPr>
              <a:t>Báo cáo tín dụng của quý vị là bản tóm tắt lịch sử tín dụng của quý vị. Nó thể hiện:</a:t>
            </a:r>
          </a:p>
          <a:p>
            <a:pPr marL="357188" indent="-179388" algn="just">
              <a:lnSpc>
                <a:spcPts val="1399"/>
              </a:lnSpc>
              <a:buFont typeface="Arial" panose="020B0604020202020204" pitchFamily="34" charset="0"/>
              <a:buChar char="•"/>
            </a:pPr>
            <a:r>
              <a:rPr lang="en-AU" sz="999" b="1">
                <a:solidFill>
                  <a:srgbClr val="0B5184"/>
                </a:solidFill>
                <a:latin typeface="Montserrat Bold"/>
                <a:ea typeface="Montserrat Bold"/>
                <a:cs typeface="Montserrat Bold"/>
                <a:sym typeface="Montserrat Bold"/>
              </a:rPr>
              <a:t>Q</a:t>
            </a:r>
            <a:r>
              <a:rPr lang="vi-VN" sz="999" b="1">
                <a:solidFill>
                  <a:srgbClr val="0B5184"/>
                </a:solidFill>
                <a:latin typeface="Montserrat Bold"/>
                <a:ea typeface="Montserrat Bold"/>
                <a:cs typeface="Montserrat Bold"/>
                <a:sym typeface="Montserrat Bold"/>
              </a:rPr>
              <a:t>uý vị đã nộp đơn xin những khoản tín dụng nào</a:t>
            </a:r>
          </a:p>
          <a:p>
            <a:pPr marL="357188" indent="-179388" algn="just">
              <a:lnSpc>
                <a:spcPts val="1399"/>
              </a:lnSpc>
              <a:buFont typeface="Arial" panose="020B0604020202020204" pitchFamily="34" charset="0"/>
              <a:buChar char="•"/>
            </a:pPr>
            <a:r>
              <a:rPr lang="en-AU" sz="999" b="1">
                <a:solidFill>
                  <a:srgbClr val="0B5184"/>
                </a:solidFill>
                <a:latin typeface="Montserrat Bold"/>
                <a:ea typeface="Montserrat Bold"/>
                <a:cs typeface="Montserrat Bold"/>
                <a:sym typeface="Montserrat Bold"/>
              </a:rPr>
              <a:t>Q</a:t>
            </a:r>
            <a:r>
              <a:rPr lang="vi-VN" sz="999" b="1">
                <a:solidFill>
                  <a:srgbClr val="0B5184"/>
                </a:solidFill>
                <a:latin typeface="Montserrat Bold"/>
                <a:ea typeface="Montserrat Bold"/>
                <a:cs typeface="Montserrat Bold"/>
                <a:sym typeface="Montserrat Bold"/>
              </a:rPr>
              <a:t>uý vị đã được cấp những khoản tín dụng nào</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Lịch sử thanh toán của quý vị (bao gồm các khoản thanh toán bị trễ hoặc bị bỏ lỡ)</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Các khoản vỡ nợ hoặc vi phạm tín dụng nghiêm trọng</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Phá sản hoặc phán quyết của tòa án (nếu có)</a:t>
            </a:r>
          </a:p>
          <a:p>
            <a:pPr algn="just">
              <a:lnSpc>
                <a:spcPts val="1399"/>
              </a:lnSpc>
              <a:spcBef>
                <a:spcPts val="600"/>
              </a:spcBef>
            </a:pPr>
            <a:r>
              <a:rPr lang="vi-VN" sz="999" b="1">
                <a:solidFill>
                  <a:srgbClr val="0B5184"/>
                </a:solidFill>
                <a:latin typeface="Montserrat Bold"/>
                <a:ea typeface="Montserrat Bold"/>
                <a:cs typeface="Montserrat Bold"/>
                <a:sym typeface="Montserrat Bold"/>
              </a:rPr>
              <a:t>Nó được các ngân hàng, nhà mạng</a:t>
            </a:r>
            <a:r>
              <a:rPr lang="en-AU" sz="999" b="1">
                <a:solidFill>
                  <a:srgbClr val="0B5184"/>
                </a:solidFill>
                <a:latin typeface="Montserrat Bold"/>
                <a:ea typeface="Montserrat Bold"/>
                <a:cs typeface="Montserrat Bold"/>
                <a:sym typeface="Montserrat Bold"/>
              </a:rPr>
              <a:t> </a:t>
            </a:r>
            <a:r>
              <a:rPr lang="vi-VN" sz="999" b="1">
                <a:solidFill>
                  <a:srgbClr val="0B5184"/>
                </a:solidFill>
                <a:latin typeface="Montserrat Bold"/>
                <a:ea typeface="Montserrat Bold"/>
                <a:cs typeface="Montserrat Bold"/>
                <a:sym typeface="Montserrat Bold"/>
              </a:rPr>
              <a:t>và bên cho vay sử dụng để quyết định có cho quý vị vay tiền hay cung cấp </a:t>
            </a:r>
            <a:r>
              <a:rPr lang="en-AU" sz="999" b="1">
                <a:solidFill>
                  <a:srgbClr val="0B5184"/>
                </a:solidFill>
                <a:latin typeface="Montserrat Bold"/>
                <a:ea typeface="Montserrat Bold"/>
                <a:cs typeface="Montserrat Bold"/>
                <a:sym typeface="Montserrat Bold"/>
              </a:rPr>
              <a:t>các </a:t>
            </a:r>
            <a:r>
              <a:rPr lang="vi-VN" sz="999" b="1">
                <a:solidFill>
                  <a:srgbClr val="0B5184"/>
                </a:solidFill>
                <a:latin typeface="Montserrat Bold"/>
                <a:ea typeface="Montserrat Bold"/>
                <a:cs typeface="Montserrat Bold"/>
                <a:sym typeface="Montserrat Bold"/>
              </a:rPr>
              <a:t>dịch vụ</a:t>
            </a:r>
            <a:r>
              <a:rPr lang="en-AU" sz="999" b="1">
                <a:solidFill>
                  <a:srgbClr val="0B5184"/>
                </a:solidFill>
                <a:latin typeface="Montserrat Bold"/>
                <a:ea typeface="Montserrat Bold"/>
                <a:cs typeface="Montserrat Bold"/>
                <a:sym typeface="Montserrat Bold"/>
              </a:rPr>
              <a:t>, ví dụ </a:t>
            </a:r>
            <a:r>
              <a:rPr lang="vi-VN" sz="999" b="1">
                <a:solidFill>
                  <a:srgbClr val="0B5184"/>
                </a:solidFill>
                <a:latin typeface="Montserrat Bold"/>
                <a:ea typeface="Montserrat Bold"/>
                <a:cs typeface="Montserrat Bold"/>
                <a:sym typeface="Montserrat Bold"/>
              </a:rPr>
              <a:t>như </a:t>
            </a:r>
            <a:r>
              <a:rPr lang="en-AU" sz="999" b="1">
                <a:solidFill>
                  <a:srgbClr val="0B5184"/>
                </a:solidFill>
                <a:latin typeface="Montserrat Bold"/>
                <a:ea typeface="Montserrat Bold"/>
                <a:cs typeface="Montserrat Bold"/>
                <a:sym typeface="Montserrat Bold"/>
              </a:rPr>
              <a:t>hợp đồng </a:t>
            </a:r>
            <a:r>
              <a:rPr lang="vi-VN" sz="999" b="1">
                <a:solidFill>
                  <a:srgbClr val="0B5184"/>
                </a:solidFill>
                <a:latin typeface="Montserrat Bold"/>
                <a:ea typeface="Montserrat Bold"/>
                <a:cs typeface="Montserrat Bold"/>
                <a:sym typeface="Montserrat Bold"/>
              </a:rPr>
              <a:t>điện thoại hay không.</a:t>
            </a:r>
            <a:endParaRPr lang="en-US" sz="999" b="1">
              <a:solidFill>
                <a:srgbClr val="0B5184"/>
              </a:solidFill>
              <a:latin typeface="Montserrat Bold"/>
              <a:ea typeface="Montserrat Bold"/>
              <a:cs typeface="Montserrat Bold"/>
              <a:sym typeface="Montserrat Bold"/>
            </a:endParaRPr>
          </a:p>
          <a:p>
            <a:pPr algn="just">
              <a:lnSpc>
                <a:spcPts val="1399"/>
              </a:lnSpc>
              <a:spcBef>
                <a:spcPts val="600"/>
              </a:spcBef>
            </a:pPr>
            <a:r>
              <a:rPr lang="vi-VN" sz="999" b="1">
                <a:solidFill>
                  <a:srgbClr val="0B5184"/>
                </a:solidFill>
                <a:latin typeface="Montserrat Bold"/>
                <a:ea typeface="Montserrat Bold"/>
                <a:cs typeface="Montserrat Bold"/>
                <a:sym typeface="Montserrat Bold"/>
              </a:rPr>
              <a:t>Tại sao tôi nên kiểm tra báo cáo tín dụng của mình?</a:t>
            </a:r>
          </a:p>
          <a:p>
            <a:pPr algn="just">
              <a:lnSpc>
                <a:spcPts val="1399"/>
              </a:lnSpc>
            </a:pPr>
            <a:r>
              <a:rPr lang="vi-VN" sz="999" b="1">
                <a:solidFill>
                  <a:srgbClr val="0B5184"/>
                </a:solidFill>
                <a:latin typeface="Montserrat Bold"/>
                <a:ea typeface="Montserrat Bold"/>
                <a:cs typeface="Montserrat Bold"/>
                <a:sym typeface="Montserrat Bold"/>
              </a:rPr>
              <a:t>Việc kiểm tra báo cáo tín dụng mỗi 6–12 tháng có thể giúp quý vị:</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Phát hiện gian lận hoặc lừa đảo (ví dụ: </a:t>
            </a:r>
            <a:r>
              <a:rPr lang="en-AU" sz="999" b="1">
                <a:solidFill>
                  <a:srgbClr val="0B5184"/>
                </a:solidFill>
                <a:latin typeface="Montserrat Bold"/>
                <a:ea typeface="Montserrat Bold"/>
                <a:cs typeface="Montserrat Bold"/>
                <a:sym typeface="Montserrat Bold"/>
              </a:rPr>
              <a:t>các </a:t>
            </a:r>
            <a:r>
              <a:rPr lang="vi-VN" sz="999" b="1">
                <a:solidFill>
                  <a:srgbClr val="0B5184"/>
                </a:solidFill>
                <a:latin typeface="Montserrat Bold"/>
                <a:ea typeface="Montserrat Bold"/>
                <a:cs typeface="Montserrat Bold"/>
                <a:sym typeface="Montserrat Bold"/>
              </a:rPr>
              <a:t>khoản vay bị lấy dưới tên quý vị)</a:t>
            </a:r>
          </a:p>
          <a:p>
            <a:pPr marL="357188" indent="-179388" algn="just">
              <a:lnSpc>
                <a:spcPts val="1399"/>
              </a:lnSpc>
              <a:buFont typeface="Arial" panose="020B0604020202020204" pitchFamily="34" charset="0"/>
              <a:buChar char="•"/>
            </a:pPr>
            <a:r>
              <a:rPr lang="vi-VN" sz="999" b="1" spc="-20">
                <a:solidFill>
                  <a:srgbClr val="0B5184"/>
                </a:solidFill>
                <a:latin typeface="Montserrat Bold"/>
                <a:ea typeface="Montserrat Bold"/>
                <a:cs typeface="Montserrat Bold"/>
                <a:sym typeface="Montserrat Bold"/>
              </a:rPr>
              <a:t>Sửa lỗi (thông tin sai có thể làm giảm điểm tín dụng của quý vị)</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Theo dõi tình hình tài chính của quý vị (xem cách các bên cho vay đánh giá quý vị)</a:t>
            </a:r>
          </a:p>
          <a:p>
            <a:pPr algn="just">
              <a:lnSpc>
                <a:spcPts val="1399"/>
              </a:lnSpc>
              <a:spcBef>
                <a:spcPts val="600"/>
              </a:spcBef>
            </a:pPr>
            <a:r>
              <a:rPr lang="vi-VN" sz="999" b="1">
                <a:solidFill>
                  <a:srgbClr val="0B5184"/>
                </a:solidFill>
                <a:latin typeface="Montserrat Bold"/>
                <a:ea typeface="Montserrat Bold"/>
                <a:cs typeface="Montserrat Bold"/>
                <a:sym typeface="Montserrat Bold"/>
              </a:rPr>
              <a:t>Việc quý vị tự kiểm tra báo cáo của mình sẽ KHÔNG ảnh hưởng đến điểm tín dụng.</a:t>
            </a:r>
            <a:endParaRPr lang="en-US" sz="999" b="1">
              <a:solidFill>
                <a:srgbClr val="0B5184"/>
              </a:solidFill>
              <a:latin typeface="Montserrat Bold"/>
              <a:ea typeface="Montserrat Bold"/>
              <a:cs typeface="Montserrat Bold"/>
              <a:sym typeface="Montserrat Bold"/>
            </a:endParaRPr>
          </a:p>
        </p:txBody>
      </p:sp>
      <p:sp>
        <p:nvSpPr>
          <p:cNvPr id="4" name="Freeform 4"/>
          <p:cNvSpPr/>
          <p:nvPr/>
        </p:nvSpPr>
        <p:spPr>
          <a:xfrm>
            <a:off x="4260850" y="730250"/>
            <a:ext cx="663510" cy="915186"/>
          </a:xfrm>
          <a:custGeom>
            <a:avLst/>
            <a:gdLst/>
            <a:ahLst/>
            <a:cxnLst/>
            <a:rect l="l" t="t" r="r" b="b"/>
            <a:pathLst>
              <a:path w="663510" h="915186">
                <a:moveTo>
                  <a:pt x="0" y="0"/>
                </a:moveTo>
                <a:lnTo>
                  <a:pt x="663510" y="0"/>
                </a:lnTo>
                <a:lnTo>
                  <a:pt x="663510" y="915186"/>
                </a:lnTo>
                <a:lnTo>
                  <a:pt x="0" y="915186"/>
                </a:lnTo>
                <a:lnTo>
                  <a:pt x="0" y="0"/>
                </a:lnTo>
                <a:close/>
              </a:path>
            </a:pathLst>
          </a:custGeom>
          <a:blipFill>
            <a:blip r:embed="rId4"/>
            <a:stretch>
              <a:fillRect/>
            </a:stretch>
          </a:blipFill>
        </p:spPr>
        <p:txBody>
          <a:bodyPr/>
          <a:lstStyle/>
          <a:p>
            <a:endParaRPr lang="en-US"/>
          </a:p>
        </p:txBody>
      </p:sp>
      <p:sp>
        <p:nvSpPr>
          <p:cNvPr id="5" name="Freeform 5"/>
          <p:cNvSpPr/>
          <p:nvPr/>
        </p:nvSpPr>
        <p:spPr>
          <a:xfrm>
            <a:off x="0" y="5627657"/>
            <a:ext cx="5328000" cy="1932343"/>
          </a:xfrm>
          <a:custGeom>
            <a:avLst/>
            <a:gdLst/>
            <a:ahLst/>
            <a:cxnLst/>
            <a:rect l="l" t="t" r="r" b="b"/>
            <a:pathLst>
              <a:path w="5328000" h="1932343">
                <a:moveTo>
                  <a:pt x="0" y="0"/>
                </a:moveTo>
                <a:lnTo>
                  <a:pt x="5328000" y="0"/>
                </a:lnTo>
                <a:lnTo>
                  <a:pt x="5328000" y="1932343"/>
                </a:lnTo>
                <a:lnTo>
                  <a:pt x="0" y="1932343"/>
                </a:lnTo>
                <a:lnTo>
                  <a:pt x="0" y="0"/>
                </a:lnTo>
                <a:close/>
              </a:path>
            </a:pathLst>
          </a:custGeom>
          <a:blipFill>
            <a:blip r:embed="rId5"/>
            <a:stretch>
              <a:fillRect t="-76424" b="-7278"/>
            </a:stretch>
          </a:blipFill>
        </p:spPr>
        <p:txBody>
          <a:bodyPr/>
          <a:lstStyle/>
          <a:p>
            <a:endParaRPr lang="en-US"/>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838277"/>
            <a:ext cx="3423250" cy="448841"/>
          </a:xfrm>
          <a:prstGeom prst="rect">
            <a:avLst/>
          </a:prstGeom>
        </p:spPr>
        <p:txBody>
          <a:bodyPr wrap="square" lIns="0" tIns="0" rIns="0" bIns="0" rtlCol="0" anchor="t">
            <a:spAutoFit/>
          </a:bodyPr>
          <a:lstStyle/>
          <a:p>
            <a:pPr marL="0" lvl="1" indent="0" algn="l">
              <a:lnSpc>
                <a:spcPts val="3519"/>
              </a:lnSpc>
            </a:pPr>
            <a:r>
              <a:rPr lang="en-US" sz="2800" b="1" spc="-87">
                <a:solidFill>
                  <a:srgbClr val="0B5184"/>
                </a:solidFill>
                <a:latin typeface="Montserrat Bold" panose="020B0604020202020204" charset="0"/>
                <a:ea typeface="Codec Pro Bold"/>
                <a:cs typeface="Montserrat Bold" panose="020B0604020202020204" charset="0"/>
                <a:sym typeface="Codec Pro Bold"/>
              </a:rPr>
              <a:t>Báo cáo tín dụng</a:t>
            </a:r>
          </a:p>
        </p:txBody>
      </p:sp>
      <p:sp>
        <p:nvSpPr>
          <p:cNvPr id="8" name="TextBox 8"/>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FFFFFF"/>
                </a:solidFill>
                <a:latin typeface="Montserrat Semi-Bold"/>
                <a:ea typeface="Montserrat Semi-Bold"/>
                <a:cs typeface="Montserrat Semi-Bold"/>
                <a:sym typeface="Montserrat Semi-Bold"/>
              </a:rPr>
              <a:t>www.idcare.org</a:t>
            </a:r>
          </a:p>
        </p:txBody>
      </p:sp>
      <p:sp>
        <p:nvSpPr>
          <p:cNvPr id="9" name="TextBox 9"/>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FFFFFF"/>
                </a:solidFill>
                <a:latin typeface="Codec Pro Bold"/>
                <a:ea typeface="Codec Pro Bold"/>
                <a:cs typeface="Codec Pro Bold"/>
                <a:sym typeface="Codec Pro Bold"/>
              </a:rPr>
              <a:t>06</a:t>
            </a:r>
          </a:p>
        </p:txBody>
      </p:sp>
    </p:spTree>
    <p:extLst>
      <p:ext uri="{BB962C8B-B14F-4D97-AF65-F5344CB8AC3E}">
        <p14:creationId xmlns:p14="http://schemas.microsoft.com/office/powerpoint/2010/main" val="238941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32800" y="2121372"/>
            <a:ext cx="4262400" cy="5193281"/>
          </a:xfrm>
          <a:prstGeom prst="rect">
            <a:avLst/>
          </a:prstGeom>
        </p:spPr>
        <p:txBody>
          <a:bodyPr lIns="0" tIns="0" rIns="0" bIns="0" rtlCol="0" anchor="t">
            <a:spAutoFit/>
          </a:bodyPr>
          <a:lstStyle/>
          <a:p>
            <a:pPr algn="just">
              <a:lnSpc>
                <a:spcPts val="1399"/>
              </a:lnSpc>
            </a:pPr>
            <a:r>
              <a:rPr lang="vi-VN" sz="999" b="1">
                <a:solidFill>
                  <a:srgbClr val="0B5184"/>
                </a:solidFill>
                <a:latin typeface="Montserrat Bold"/>
                <a:ea typeface="Montserrat Bold"/>
                <a:cs typeface="Montserrat Bold"/>
                <a:sym typeface="Montserrat Bold"/>
              </a:rPr>
              <a:t>Cách kiểm tra báo cáo tín dụng miễn phí:</a:t>
            </a:r>
            <a:endParaRPr lang="en-US" sz="999" b="1">
              <a:solidFill>
                <a:srgbClr val="0B5184"/>
              </a:solidFill>
              <a:latin typeface="Montserrat Bold"/>
              <a:ea typeface="Montserrat Bold"/>
              <a:cs typeface="Montserrat Bold"/>
              <a:sym typeface="Montserrat Bold"/>
            </a:endParaRPr>
          </a:p>
          <a:p>
            <a:pPr algn="just">
              <a:lnSpc>
                <a:spcPts val="1399"/>
              </a:lnSpc>
            </a:pPr>
            <a:endParaRPr lang="vi-VN" sz="999" b="1">
              <a:solidFill>
                <a:srgbClr val="0B5184"/>
              </a:solidFill>
              <a:latin typeface="Montserrat Bold"/>
              <a:ea typeface="Montserrat Bold"/>
              <a:cs typeface="Montserrat Bold"/>
              <a:sym typeface="Montserrat Bold"/>
            </a:endParaRPr>
          </a:p>
          <a:p>
            <a:pPr algn="just">
              <a:lnSpc>
                <a:spcPts val="1399"/>
              </a:lnSpc>
            </a:pPr>
            <a:r>
              <a:rPr lang="vi-VN" sz="999" b="1">
                <a:solidFill>
                  <a:srgbClr val="0B5184"/>
                </a:solidFill>
                <a:latin typeface="Montserrat Bold"/>
                <a:ea typeface="Montserrat Bold"/>
                <a:cs typeface="Montserrat Bold"/>
                <a:sym typeface="Montserrat Bold"/>
              </a:rPr>
              <a:t>Có ba cơ quan báo cáo tín dụng. </a:t>
            </a:r>
            <a:r>
              <a:rPr lang="en-AU" sz="999" b="1">
                <a:solidFill>
                  <a:srgbClr val="0B5184"/>
                </a:solidFill>
                <a:latin typeface="Montserrat Bold"/>
                <a:ea typeface="Montserrat Bold"/>
                <a:cs typeface="Montserrat Bold"/>
                <a:sym typeface="Montserrat Bold"/>
              </a:rPr>
              <a:t>Q</a:t>
            </a:r>
            <a:r>
              <a:rPr lang="vi-VN" sz="999" b="1">
                <a:solidFill>
                  <a:srgbClr val="0B5184"/>
                </a:solidFill>
                <a:latin typeface="Montserrat Bold"/>
                <a:ea typeface="Montserrat Bold"/>
                <a:cs typeface="Montserrat Bold"/>
                <a:sym typeface="Montserrat Bold"/>
              </a:rPr>
              <a:t>uý vị có thể yêu cầu một bản sao miễn phí mỗi 3 tháng.</a:t>
            </a:r>
            <a:r>
              <a:rPr lang="en-US" sz="999" b="1">
                <a:solidFill>
                  <a:srgbClr val="0B5184"/>
                </a:solidFill>
                <a:latin typeface="Montserrat Bold"/>
                <a:ea typeface="Montserrat Bold"/>
                <a:cs typeface="Montserrat Bold"/>
                <a:sym typeface="Montserrat Bold"/>
              </a:rPr>
              <a:t> Q</a:t>
            </a:r>
            <a:r>
              <a:rPr lang="vi-VN" sz="999">
                <a:solidFill>
                  <a:srgbClr val="0B5184"/>
                </a:solidFill>
                <a:latin typeface="Montserrat Bold"/>
                <a:ea typeface="Montserrat Bold"/>
                <a:cs typeface="Montserrat Bold"/>
                <a:sym typeface="Montserrat Bold"/>
              </a:rPr>
              <a:t>uý vị cần lấy báo cáo từ </a:t>
            </a:r>
            <a:r>
              <a:rPr lang="vi-VN" sz="999" u="sng">
                <a:solidFill>
                  <a:srgbClr val="0B5184"/>
                </a:solidFill>
                <a:latin typeface="Montserrat Bold"/>
                <a:ea typeface="Montserrat Bold"/>
                <a:cs typeface="Montserrat Bold"/>
                <a:sym typeface="Montserrat Bold"/>
              </a:rPr>
              <a:t>mỗi</a:t>
            </a:r>
            <a:r>
              <a:rPr lang="vi-VN" sz="999">
                <a:solidFill>
                  <a:srgbClr val="0B5184"/>
                </a:solidFill>
                <a:latin typeface="Montserrat Bold"/>
                <a:ea typeface="Montserrat Bold"/>
                <a:cs typeface="Montserrat Bold"/>
                <a:sym typeface="Montserrat Bold"/>
              </a:rPr>
              <a:t> cơ quan để có cái nhìn đầy đủ về lịch sử tín dụng của mình.</a:t>
            </a:r>
          </a:p>
          <a:p>
            <a:pPr algn="just">
              <a:lnSpc>
                <a:spcPts val="1399"/>
              </a:lnSpc>
            </a:pPr>
            <a:endParaRPr lang="vi-VN" sz="999" b="1">
              <a:solidFill>
                <a:srgbClr val="0B5184"/>
              </a:solidFill>
              <a:latin typeface="Montserrat Bold"/>
              <a:ea typeface="Montserrat Bold"/>
              <a:cs typeface="Montserrat Bold"/>
              <a:sym typeface="Montserrat Bold"/>
            </a:endParaRPr>
          </a:p>
          <a:p>
            <a:pPr algn="just">
              <a:lnSpc>
                <a:spcPts val="1399"/>
              </a:lnSpc>
            </a:pPr>
            <a:r>
              <a:rPr lang="en-US" sz="999" b="1">
                <a:solidFill>
                  <a:srgbClr val="0B5184"/>
                </a:solidFill>
                <a:latin typeface="Montserrat Bold"/>
                <a:ea typeface="Montserrat Bold"/>
                <a:cs typeface="Montserrat Bold"/>
                <a:sym typeface="Montserrat Bold"/>
              </a:rPr>
              <a:t>1) </a:t>
            </a:r>
            <a:r>
              <a:rPr lang="vi-VN" sz="999" b="1">
                <a:solidFill>
                  <a:srgbClr val="0B5184"/>
                </a:solidFill>
                <a:latin typeface="Montserrat Bold"/>
                <a:ea typeface="Montserrat Bold"/>
                <a:cs typeface="Montserrat Bold"/>
                <a:sym typeface="Montserrat Bold"/>
              </a:rPr>
              <a:t>Equifax – www.equifax.com.au</a:t>
            </a:r>
          </a:p>
          <a:p>
            <a:pPr marL="357188" indent="-179388" algn="just">
              <a:lnSpc>
                <a:spcPts val="1399"/>
              </a:lnSpc>
              <a:buFont typeface="Arial" panose="020B0604020202020204" pitchFamily="34" charset="0"/>
              <a:buChar char="•"/>
            </a:pPr>
            <a:r>
              <a:rPr lang="en-AU" sz="999" b="1">
                <a:solidFill>
                  <a:srgbClr val="0B5184"/>
                </a:solidFill>
                <a:latin typeface="Montserrat Bold"/>
                <a:ea typeface="Montserrat Bold"/>
                <a:cs typeface="Montserrat Bold"/>
                <a:sym typeface="Montserrat Bold"/>
              </a:rPr>
              <a:t>Q</a:t>
            </a:r>
            <a:r>
              <a:rPr lang="vi-VN" sz="999" b="1">
                <a:solidFill>
                  <a:srgbClr val="0B5184"/>
                </a:solidFill>
                <a:latin typeface="Montserrat Bold"/>
                <a:ea typeface="Montserrat Bold"/>
                <a:cs typeface="Montserrat Bold"/>
                <a:sym typeface="Montserrat Bold"/>
              </a:rPr>
              <a:t>uý vị cần: giấy tờ tùy thân (ví dụ: bằng lái xe, thẻ Medicare, hộ chiếu)</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Thường được gửi trong vòng 10 ngày</a:t>
            </a:r>
          </a:p>
          <a:p>
            <a:pPr algn="just">
              <a:lnSpc>
                <a:spcPts val="1399"/>
              </a:lnSpc>
            </a:pPr>
            <a:endParaRPr lang="vi-VN" sz="999" b="1">
              <a:solidFill>
                <a:srgbClr val="0B5184"/>
              </a:solidFill>
              <a:latin typeface="Montserrat Bold"/>
              <a:ea typeface="Montserrat Bold"/>
              <a:cs typeface="Montserrat Bold"/>
              <a:sym typeface="Montserrat Bold"/>
            </a:endParaRPr>
          </a:p>
          <a:p>
            <a:pPr algn="just">
              <a:lnSpc>
                <a:spcPts val="1399"/>
              </a:lnSpc>
            </a:pPr>
            <a:r>
              <a:rPr lang="en-US" sz="999" b="1">
                <a:solidFill>
                  <a:srgbClr val="0B5184"/>
                </a:solidFill>
                <a:latin typeface="Montserrat Bold"/>
                <a:ea typeface="Montserrat Bold"/>
                <a:cs typeface="Montserrat Bold"/>
                <a:sym typeface="Montserrat Bold"/>
              </a:rPr>
              <a:t>2) </a:t>
            </a:r>
            <a:r>
              <a:rPr lang="vi-VN" sz="999" b="1">
                <a:solidFill>
                  <a:srgbClr val="0B5184"/>
                </a:solidFill>
                <a:latin typeface="Montserrat Bold"/>
                <a:ea typeface="Montserrat Bold"/>
                <a:cs typeface="Montserrat Bold"/>
                <a:sym typeface="Montserrat Bold"/>
              </a:rPr>
              <a:t>Experian – www.experian.com.au</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Yêu cầu giấy tờ tùy thân giống như trên</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Gửi yêu cầu trực tuyến hoặc tải mẫu đơn</a:t>
            </a:r>
          </a:p>
          <a:p>
            <a:pPr algn="just">
              <a:lnSpc>
                <a:spcPts val="1399"/>
              </a:lnSpc>
            </a:pPr>
            <a:endParaRPr lang="vi-VN" sz="999" b="1">
              <a:solidFill>
                <a:srgbClr val="0B5184"/>
              </a:solidFill>
              <a:latin typeface="Montserrat Bold"/>
              <a:ea typeface="Montserrat Bold"/>
              <a:cs typeface="Montserrat Bold"/>
              <a:sym typeface="Montserrat Bold"/>
            </a:endParaRPr>
          </a:p>
          <a:p>
            <a:pPr algn="just">
              <a:lnSpc>
                <a:spcPts val="1399"/>
              </a:lnSpc>
            </a:pPr>
            <a:r>
              <a:rPr lang="en-US" sz="999" b="1">
                <a:solidFill>
                  <a:srgbClr val="0B5184"/>
                </a:solidFill>
                <a:latin typeface="Montserrat Bold"/>
                <a:ea typeface="Montserrat Bold"/>
                <a:cs typeface="Montserrat Bold"/>
                <a:sym typeface="Montserrat Bold"/>
              </a:rPr>
              <a:t>3) </a:t>
            </a:r>
            <a:r>
              <a:rPr lang="vi-VN" sz="999" b="1">
                <a:solidFill>
                  <a:srgbClr val="0B5184"/>
                </a:solidFill>
                <a:latin typeface="Montserrat Bold"/>
                <a:ea typeface="Montserrat Bold"/>
                <a:cs typeface="Montserrat Bold"/>
                <a:sym typeface="Montserrat Bold"/>
              </a:rPr>
              <a:t>Illion – www.illion.com.au</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Quy trình tương tự – mẫu đơn trực tuyến đơn giản</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Có thể gửi qua email hoặc bưu điện</a:t>
            </a:r>
          </a:p>
          <a:p>
            <a:pPr algn="just">
              <a:lnSpc>
                <a:spcPts val="1399"/>
              </a:lnSpc>
            </a:pPr>
            <a:endParaRPr lang="vi-VN" sz="999" b="1">
              <a:solidFill>
                <a:srgbClr val="0B5184"/>
              </a:solidFill>
              <a:latin typeface="Montserrat Bold"/>
              <a:ea typeface="Montserrat Bold"/>
              <a:cs typeface="Montserrat Bold"/>
              <a:sym typeface="Montserrat Bold"/>
            </a:endParaRPr>
          </a:p>
          <a:p>
            <a:pPr algn="just">
              <a:lnSpc>
                <a:spcPts val="1399"/>
              </a:lnSpc>
            </a:pPr>
            <a:r>
              <a:rPr lang="vi-VN" sz="999" b="1">
                <a:solidFill>
                  <a:srgbClr val="0B5184"/>
                </a:solidFill>
                <a:latin typeface="Montserrat Bold"/>
                <a:ea typeface="Montserrat Bold"/>
                <a:cs typeface="Montserrat Bold"/>
                <a:sym typeface="Montserrat Bold"/>
              </a:rPr>
              <a:t>Nếu có điều gì đó sai thì sao?</a:t>
            </a:r>
          </a:p>
          <a:p>
            <a:pPr algn="just">
              <a:lnSpc>
                <a:spcPts val="1399"/>
              </a:lnSpc>
            </a:pPr>
            <a:r>
              <a:rPr lang="vi-VN" sz="999" b="1">
                <a:solidFill>
                  <a:srgbClr val="0B5184"/>
                </a:solidFill>
                <a:latin typeface="Montserrat Bold"/>
                <a:ea typeface="Montserrat Bold"/>
                <a:cs typeface="Montserrat Bold"/>
                <a:sym typeface="Montserrat Bold"/>
              </a:rPr>
              <a:t>Nếu quý vị thấy:</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Khoản tín dụng quý vị không hề </a:t>
            </a:r>
            <a:r>
              <a:rPr lang="en-AU" sz="999" b="1">
                <a:solidFill>
                  <a:srgbClr val="0B5184"/>
                </a:solidFill>
                <a:latin typeface="Montserrat Bold"/>
                <a:ea typeface="Montserrat Bold"/>
                <a:cs typeface="Montserrat Bold"/>
                <a:sym typeface="Montserrat Bold"/>
              </a:rPr>
              <a:t>nộp đơn xin</a:t>
            </a:r>
            <a:endParaRPr lang="vi-VN" sz="999" b="1">
              <a:solidFill>
                <a:srgbClr val="0B5184"/>
              </a:solidFill>
              <a:latin typeface="Montserrat Bold"/>
              <a:ea typeface="Montserrat Bold"/>
              <a:cs typeface="Montserrat Bold"/>
              <a:sym typeface="Montserrat Bold"/>
            </a:endParaRPr>
          </a:p>
          <a:p>
            <a:pPr marL="357188" indent="-179388" algn="just">
              <a:lnSpc>
                <a:spcPts val="1399"/>
              </a:lnSpc>
              <a:buFont typeface="Arial" panose="020B0604020202020204" pitchFamily="34" charset="0"/>
              <a:buChar char="•"/>
            </a:pPr>
            <a:r>
              <a:rPr lang="en-AU" sz="999" b="1">
                <a:solidFill>
                  <a:srgbClr val="0B5184"/>
                </a:solidFill>
                <a:latin typeface="Montserrat Bold"/>
                <a:ea typeface="Montserrat Bold"/>
                <a:cs typeface="Montserrat Bold"/>
                <a:sym typeface="Montserrat Bold"/>
              </a:rPr>
              <a:t>Các k</a:t>
            </a:r>
            <a:r>
              <a:rPr lang="vi-VN" sz="999" b="1">
                <a:solidFill>
                  <a:srgbClr val="0B5184"/>
                </a:solidFill>
                <a:latin typeface="Montserrat Bold"/>
                <a:ea typeface="Montserrat Bold"/>
                <a:cs typeface="Montserrat Bold"/>
                <a:sym typeface="Montserrat Bold"/>
              </a:rPr>
              <a:t>hoản vay quý vị không hề vay</a:t>
            </a:r>
          </a:p>
          <a:p>
            <a:pPr marL="357188" indent="-179388" algn="just">
              <a:lnSpc>
                <a:spcPts val="1399"/>
              </a:lnSpc>
              <a:buFont typeface="Arial" panose="020B0604020202020204" pitchFamily="34" charset="0"/>
              <a:buChar char="•"/>
            </a:pPr>
            <a:r>
              <a:rPr lang="vi-VN" sz="999" b="1">
                <a:solidFill>
                  <a:srgbClr val="0B5184"/>
                </a:solidFill>
                <a:latin typeface="Montserrat Bold"/>
                <a:ea typeface="Montserrat Bold"/>
                <a:cs typeface="Montserrat Bold"/>
                <a:sym typeface="Montserrat Bold"/>
              </a:rPr>
              <a:t>Các khoản thanh toán bị đánh dấu trễ dù quý vị đã thanh toán đúng hạn</a:t>
            </a:r>
          </a:p>
          <a:p>
            <a:pPr algn="just">
              <a:lnSpc>
                <a:spcPts val="1399"/>
              </a:lnSpc>
            </a:pPr>
            <a:endParaRPr lang="vi-VN" sz="999" b="1">
              <a:solidFill>
                <a:srgbClr val="0B5184"/>
              </a:solidFill>
              <a:latin typeface="Montserrat Bold"/>
              <a:ea typeface="Montserrat Bold"/>
              <a:cs typeface="Montserrat Bold"/>
              <a:sym typeface="Montserrat Bold"/>
            </a:endParaRPr>
          </a:p>
          <a:p>
            <a:pPr algn="just">
              <a:lnSpc>
                <a:spcPts val="1399"/>
              </a:lnSpc>
            </a:pPr>
            <a:r>
              <a:rPr lang="vi-VN" sz="999" b="1">
                <a:solidFill>
                  <a:srgbClr val="0B5184"/>
                </a:solidFill>
                <a:latin typeface="Montserrat Bold"/>
                <a:ea typeface="Montserrat Bold"/>
                <a:cs typeface="Montserrat Bold"/>
                <a:sym typeface="Montserrat Bold"/>
              </a:rPr>
              <a:t>Hãy liên </a:t>
            </a:r>
            <a:r>
              <a:rPr lang="en-AU" sz="999" b="1">
                <a:solidFill>
                  <a:srgbClr val="0B5184"/>
                </a:solidFill>
                <a:latin typeface="Montserrat Bold"/>
                <a:ea typeface="Montserrat Bold"/>
                <a:cs typeface="Montserrat Bold"/>
                <a:sym typeface="Montserrat Bold"/>
              </a:rPr>
              <a:t>lạc </a:t>
            </a:r>
            <a:r>
              <a:rPr lang="vi-VN" sz="999" b="1">
                <a:solidFill>
                  <a:srgbClr val="0B5184"/>
                </a:solidFill>
                <a:latin typeface="Montserrat Bold"/>
                <a:ea typeface="Montserrat Bold"/>
                <a:cs typeface="Montserrat Bold"/>
                <a:sym typeface="Montserrat Bold"/>
              </a:rPr>
              <a:t>với cả cơ quan tín dụng VÀ nhà cung cấp</a:t>
            </a:r>
            <a:r>
              <a:rPr lang="en-AU" sz="999" b="1">
                <a:solidFill>
                  <a:srgbClr val="0B5184"/>
                </a:solidFill>
                <a:latin typeface="Montserrat Bold"/>
                <a:ea typeface="Montserrat Bold"/>
                <a:cs typeface="Montserrat Bold"/>
                <a:sym typeface="Montserrat Bold"/>
              </a:rPr>
              <a:t> dịch vụ</a:t>
            </a:r>
            <a:r>
              <a:rPr lang="vi-VN" sz="999" b="1">
                <a:solidFill>
                  <a:srgbClr val="0B5184"/>
                </a:solidFill>
                <a:latin typeface="Montserrat Bold"/>
                <a:ea typeface="Montserrat Bold"/>
                <a:cs typeface="Montserrat Bold"/>
                <a:sym typeface="Montserrat Bold"/>
              </a:rPr>
              <a:t> (như ngân hàng hoặc nhà mạng)</a:t>
            </a:r>
            <a:endParaRPr lang="en-US" sz="999" b="1">
              <a:solidFill>
                <a:srgbClr val="0B5184"/>
              </a:solidFill>
              <a:latin typeface="Montserrat Medium"/>
              <a:ea typeface="Montserrat Medium"/>
              <a:cs typeface="Montserrat Medium"/>
              <a:sym typeface="Montserrat Medium"/>
            </a:endParaRPr>
          </a:p>
        </p:txBody>
      </p:sp>
      <p:sp>
        <p:nvSpPr>
          <p:cNvPr id="4" name="Freeform 4"/>
          <p:cNvSpPr/>
          <p:nvPr/>
        </p:nvSpPr>
        <p:spPr>
          <a:xfrm>
            <a:off x="4131690" y="882336"/>
            <a:ext cx="663510" cy="915186"/>
          </a:xfrm>
          <a:custGeom>
            <a:avLst/>
            <a:gdLst/>
            <a:ahLst/>
            <a:cxnLst/>
            <a:rect l="l" t="t" r="r" b="b"/>
            <a:pathLst>
              <a:path w="663510" h="915186">
                <a:moveTo>
                  <a:pt x="0" y="0"/>
                </a:moveTo>
                <a:lnTo>
                  <a:pt x="663510" y="0"/>
                </a:lnTo>
                <a:lnTo>
                  <a:pt x="663510" y="915186"/>
                </a:lnTo>
                <a:lnTo>
                  <a:pt x="0" y="915186"/>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6" name="TextBox 6"/>
          <p:cNvSpPr txBox="1"/>
          <p:nvPr/>
        </p:nvSpPr>
        <p:spPr>
          <a:xfrm>
            <a:off x="527050" y="1083187"/>
            <a:ext cx="3429000" cy="448841"/>
          </a:xfrm>
          <a:prstGeom prst="rect">
            <a:avLst/>
          </a:prstGeom>
        </p:spPr>
        <p:txBody>
          <a:bodyPr wrap="square" lIns="0" tIns="0" rIns="0" bIns="0" rtlCol="0" anchor="t">
            <a:spAutoFit/>
          </a:bodyPr>
          <a:lstStyle/>
          <a:p>
            <a:pPr marL="0" lvl="1" indent="0" algn="l">
              <a:lnSpc>
                <a:spcPts val="3519"/>
              </a:lnSpc>
            </a:pPr>
            <a:r>
              <a:rPr lang="en-US" sz="2800" b="1" spc="-87">
                <a:solidFill>
                  <a:srgbClr val="0B5184"/>
                </a:solidFill>
                <a:latin typeface="Montserrat Bold" panose="020B0604020202020204" charset="0"/>
                <a:ea typeface="Codec Pro Bold"/>
                <a:cs typeface="Montserrat Bold" panose="020B0604020202020204" charset="0"/>
                <a:sym typeface="Codec Pro Bold"/>
              </a:rPr>
              <a:t>Báo cáo tín dụng</a:t>
            </a:r>
          </a:p>
        </p:txBody>
      </p:sp>
      <p:sp>
        <p:nvSpPr>
          <p:cNvPr id="7" name="TextBox 7"/>
          <p:cNvSpPr txBox="1"/>
          <p:nvPr/>
        </p:nvSpPr>
        <p:spPr>
          <a:xfrm>
            <a:off x="2660651" y="1469919"/>
            <a:ext cx="1011556" cy="381002"/>
          </a:xfrm>
          <a:prstGeom prst="rect">
            <a:avLst/>
          </a:prstGeom>
        </p:spPr>
        <p:txBody>
          <a:bodyPr wrap="square" lIns="0" tIns="0" rIns="0" bIns="0" rtlCol="0" anchor="t">
            <a:spAutoFit/>
          </a:bodyPr>
          <a:lstStyle/>
          <a:p>
            <a:pPr marL="0" lvl="1" indent="0" algn="l">
              <a:lnSpc>
                <a:spcPts val="3519"/>
              </a:lnSpc>
            </a:pPr>
            <a:r>
              <a:rPr lang="en-US" sz="1400" b="1" spc="-87">
                <a:solidFill>
                  <a:srgbClr val="0B5184"/>
                </a:solidFill>
                <a:latin typeface="Montserrat Bold" panose="020B0604020202020204" charset="0"/>
                <a:ea typeface="Codec Pro Bold"/>
                <a:cs typeface="Montserrat Bold" panose="020B0604020202020204" charset="0"/>
                <a:sym typeface="Codec Pro Bold"/>
              </a:rPr>
              <a:t>(tiếp theo)</a:t>
            </a:r>
          </a:p>
        </p:txBody>
      </p:sp>
      <p:sp>
        <p:nvSpPr>
          <p:cNvPr id="8" name="TextBox 8"/>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9" name="TextBox 9"/>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07</a:t>
            </a:r>
          </a:p>
        </p:txBody>
      </p:sp>
    </p:spTree>
    <p:extLst>
      <p:ext uri="{BB962C8B-B14F-4D97-AF65-F5344CB8AC3E}">
        <p14:creationId xmlns:p14="http://schemas.microsoft.com/office/powerpoint/2010/main" val="337457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465140" cy="3010493"/>
          </a:xfrm>
          <a:custGeom>
            <a:avLst/>
            <a:gdLst/>
            <a:ahLst/>
            <a:cxnLst/>
            <a:rect l="l" t="t" r="r" b="b"/>
            <a:pathLst>
              <a:path w="5465140" h="3010493">
                <a:moveTo>
                  <a:pt x="0" y="0"/>
                </a:moveTo>
                <a:lnTo>
                  <a:pt x="5465140" y="0"/>
                </a:lnTo>
                <a:lnTo>
                  <a:pt x="5465140" y="3010493"/>
                </a:lnTo>
                <a:lnTo>
                  <a:pt x="0" y="3010493"/>
                </a:lnTo>
                <a:lnTo>
                  <a:pt x="0" y="0"/>
                </a:lnTo>
                <a:close/>
              </a:path>
            </a:pathLst>
          </a:custGeom>
          <a:blipFill>
            <a:blip r:embed="rId2"/>
            <a:stretch>
              <a:fillRect t="-1286" b="-19888"/>
            </a:stretch>
          </a:blipFill>
        </p:spPr>
        <p:txBody>
          <a:bodyPr/>
          <a:lstStyle/>
          <a:p>
            <a:endParaRPr lang="en-US"/>
          </a:p>
        </p:txBody>
      </p:sp>
      <p:grpSp>
        <p:nvGrpSpPr>
          <p:cNvPr id="3" name="Group 3"/>
          <p:cNvGrpSpPr/>
          <p:nvPr/>
        </p:nvGrpSpPr>
        <p:grpSpPr>
          <a:xfrm>
            <a:off x="-447406" y="1505247"/>
            <a:ext cx="3251421" cy="6417662"/>
            <a:chOff x="0" y="0"/>
            <a:chExt cx="1653375" cy="3263436"/>
          </a:xfrm>
        </p:grpSpPr>
        <p:sp>
          <p:nvSpPr>
            <p:cNvPr id="4" name="Freeform 4"/>
            <p:cNvSpPr/>
            <p:nvPr/>
          </p:nvSpPr>
          <p:spPr>
            <a:xfrm>
              <a:off x="0" y="0"/>
              <a:ext cx="1653375" cy="3263436"/>
            </a:xfrm>
            <a:custGeom>
              <a:avLst/>
              <a:gdLst/>
              <a:ahLst/>
              <a:cxnLst/>
              <a:rect l="l" t="t" r="r" b="b"/>
              <a:pathLst>
                <a:path w="1653375" h="3263436">
                  <a:moveTo>
                    <a:pt x="61908" y="0"/>
                  </a:moveTo>
                  <a:lnTo>
                    <a:pt x="1591467" y="0"/>
                  </a:lnTo>
                  <a:cubicBezTo>
                    <a:pt x="1607886" y="0"/>
                    <a:pt x="1623633" y="6522"/>
                    <a:pt x="1635243" y="18133"/>
                  </a:cubicBezTo>
                  <a:cubicBezTo>
                    <a:pt x="1646853" y="29743"/>
                    <a:pt x="1653375" y="45489"/>
                    <a:pt x="1653375" y="61908"/>
                  </a:cubicBezTo>
                  <a:lnTo>
                    <a:pt x="1653375" y="3201527"/>
                  </a:lnTo>
                  <a:cubicBezTo>
                    <a:pt x="1653375" y="3217946"/>
                    <a:pt x="1646853" y="3233693"/>
                    <a:pt x="1635243" y="3245303"/>
                  </a:cubicBezTo>
                  <a:cubicBezTo>
                    <a:pt x="1623633" y="3256913"/>
                    <a:pt x="1607886" y="3263436"/>
                    <a:pt x="1591467" y="3263436"/>
                  </a:cubicBezTo>
                  <a:lnTo>
                    <a:pt x="61908" y="3263436"/>
                  </a:lnTo>
                  <a:cubicBezTo>
                    <a:pt x="45489" y="3263436"/>
                    <a:pt x="29743" y="3256913"/>
                    <a:pt x="18133" y="3245303"/>
                  </a:cubicBezTo>
                  <a:cubicBezTo>
                    <a:pt x="6522" y="3233693"/>
                    <a:pt x="0" y="3217946"/>
                    <a:pt x="0" y="3201527"/>
                  </a:cubicBezTo>
                  <a:lnTo>
                    <a:pt x="0" y="61908"/>
                  </a:lnTo>
                  <a:cubicBezTo>
                    <a:pt x="0" y="45489"/>
                    <a:pt x="6522" y="29743"/>
                    <a:pt x="18133" y="18133"/>
                  </a:cubicBezTo>
                  <a:cubicBezTo>
                    <a:pt x="29743" y="6522"/>
                    <a:pt x="45489" y="0"/>
                    <a:pt x="61908" y="0"/>
                  </a:cubicBezTo>
                  <a:close/>
                </a:path>
              </a:pathLst>
            </a:custGeom>
            <a:solidFill>
              <a:srgbClr val="FFFFFF"/>
            </a:solidFill>
            <a:ln w="9525" cap="rnd">
              <a:solidFill>
                <a:srgbClr val="4598D7"/>
              </a:solidFill>
              <a:prstDash val="solid"/>
              <a:round/>
            </a:ln>
          </p:spPr>
          <p:txBody>
            <a:bodyPr/>
            <a:lstStyle/>
            <a:p>
              <a:pPr>
                <a:spcAft>
                  <a:spcPts val="300"/>
                </a:spcAft>
              </a:pPr>
              <a:endParaRPr lang="en-US"/>
            </a:p>
          </p:txBody>
        </p:sp>
        <p:sp>
          <p:nvSpPr>
            <p:cNvPr id="5" name="TextBox 5"/>
            <p:cNvSpPr txBox="1"/>
            <p:nvPr/>
          </p:nvSpPr>
          <p:spPr>
            <a:xfrm>
              <a:off x="0" y="-9525"/>
              <a:ext cx="1653375" cy="3272961"/>
            </a:xfrm>
            <a:prstGeom prst="rect">
              <a:avLst/>
            </a:prstGeom>
          </p:spPr>
          <p:txBody>
            <a:bodyPr lIns="50800" tIns="50800" rIns="50800" bIns="50800" rtlCol="0" anchor="ctr"/>
            <a:lstStyle/>
            <a:p>
              <a:pPr algn="ctr">
                <a:lnSpc>
                  <a:spcPts val="998"/>
                </a:lnSpc>
                <a:spcAft>
                  <a:spcPts val="300"/>
                </a:spcAft>
              </a:pPr>
              <a:endParaRPr/>
            </a:p>
          </p:txBody>
        </p:sp>
      </p:grpSp>
      <p:sp>
        <p:nvSpPr>
          <p:cNvPr id="6" name="Freeform 6"/>
          <p:cNvSpPr/>
          <p:nvPr/>
        </p:nvSpPr>
        <p:spPr>
          <a:xfrm>
            <a:off x="1765903" y="6231983"/>
            <a:ext cx="966667" cy="966667"/>
          </a:xfrm>
          <a:custGeom>
            <a:avLst/>
            <a:gdLst/>
            <a:ahLst/>
            <a:cxnLst/>
            <a:rect l="l" t="t" r="r" b="b"/>
            <a:pathLst>
              <a:path w="966667" h="966667">
                <a:moveTo>
                  <a:pt x="0" y="0"/>
                </a:moveTo>
                <a:lnTo>
                  <a:pt x="966667" y="0"/>
                </a:lnTo>
                <a:lnTo>
                  <a:pt x="966667" y="966667"/>
                </a:lnTo>
                <a:lnTo>
                  <a:pt x="0" y="966667"/>
                </a:lnTo>
                <a:lnTo>
                  <a:pt x="0" y="0"/>
                </a:lnTo>
                <a:close/>
              </a:path>
            </a:pathLst>
          </a:custGeom>
          <a:blipFill>
            <a:blip r:embed="rId3"/>
            <a:stretch>
              <a:fillRect/>
            </a:stretch>
          </a:blipFill>
        </p:spPr>
        <p:txBody>
          <a:bodyPr/>
          <a:lstStyle/>
          <a:p>
            <a:endParaRPr lang="en-US"/>
          </a:p>
        </p:txBody>
      </p:sp>
      <p:sp>
        <p:nvSpPr>
          <p:cNvPr id="7" name="Freeform 7"/>
          <p:cNvSpPr/>
          <p:nvPr/>
        </p:nvSpPr>
        <p:spPr>
          <a:xfrm>
            <a:off x="198141" y="1765448"/>
            <a:ext cx="1570636" cy="389646"/>
          </a:xfrm>
          <a:custGeom>
            <a:avLst/>
            <a:gdLst/>
            <a:ahLst/>
            <a:cxnLst/>
            <a:rect l="l" t="t" r="r" b="b"/>
            <a:pathLst>
              <a:path w="1570636" h="389646">
                <a:moveTo>
                  <a:pt x="0" y="0"/>
                </a:moveTo>
                <a:lnTo>
                  <a:pt x="1570637" y="0"/>
                </a:lnTo>
                <a:lnTo>
                  <a:pt x="1570637" y="389646"/>
                </a:lnTo>
                <a:lnTo>
                  <a:pt x="0" y="389646"/>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2664001" y="2782039"/>
            <a:ext cx="2801140" cy="446294"/>
            <a:chOff x="0" y="0"/>
            <a:chExt cx="1920898" cy="226944"/>
          </a:xfrm>
        </p:grpSpPr>
        <p:sp>
          <p:nvSpPr>
            <p:cNvPr id="9" name="Freeform 9"/>
            <p:cNvSpPr/>
            <p:nvPr/>
          </p:nvSpPr>
          <p:spPr>
            <a:xfrm>
              <a:off x="0" y="0"/>
              <a:ext cx="1920897" cy="226944"/>
            </a:xfrm>
            <a:custGeom>
              <a:avLst/>
              <a:gdLst/>
              <a:ahLst/>
              <a:cxnLst/>
              <a:rect l="l" t="t" r="r" b="b"/>
              <a:pathLst>
                <a:path w="1920897" h="226944">
                  <a:moveTo>
                    <a:pt x="53286" y="0"/>
                  </a:moveTo>
                  <a:lnTo>
                    <a:pt x="1867611" y="0"/>
                  </a:lnTo>
                  <a:cubicBezTo>
                    <a:pt x="1881743" y="0"/>
                    <a:pt x="1895297" y="5614"/>
                    <a:pt x="1905290" y="15607"/>
                  </a:cubicBezTo>
                  <a:cubicBezTo>
                    <a:pt x="1915283" y="25600"/>
                    <a:pt x="1920897" y="39154"/>
                    <a:pt x="1920897" y="53286"/>
                  </a:cubicBezTo>
                  <a:lnTo>
                    <a:pt x="1920897" y="173658"/>
                  </a:lnTo>
                  <a:cubicBezTo>
                    <a:pt x="1920897" y="187790"/>
                    <a:pt x="1915283" y="201344"/>
                    <a:pt x="1905290" y="211337"/>
                  </a:cubicBezTo>
                  <a:cubicBezTo>
                    <a:pt x="1895297" y="221330"/>
                    <a:pt x="1881743" y="226944"/>
                    <a:pt x="1867611" y="226944"/>
                  </a:cubicBezTo>
                  <a:lnTo>
                    <a:pt x="53286" y="226944"/>
                  </a:lnTo>
                  <a:cubicBezTo>
                    <a:pt x="39154" y="226944"/>
                    <a:pt x="25600" y="221330"/>
                    <a:pt x="15607" y="211337"/>
                  </a:cubicBezTo>
                  <a:cubicBezTo>
                    <a:pt x="5614" y="201344"/>
                    <a:pt x="0" y="187790"/>
                    <a:pt x="0" y="173658"/>
                  </a:cubicBezTo>
                  <a:lnTo>
                    <a:pt x="0" y="53286"/>
                  </a:lnTo>
                  <a:cubicBezTo>
                    <a:pt x="0" y="39154"/>
                    <a:pt x="5614" y="25600"/>
                    <a:pt x="15607" y="15607"/>
                  </a:cubicBezTo>
                  <a:cubicBezTo>
                    <a:pt x="25600" y="5614"/>
                    <a:pt x="39154" y="0"/>
                    <a:pt x="53286" y="0"/>
                  </a:cubicBezTo>
                  <a:close/>
                </a:path>
              </a:pathLst>
            </a:custGeom>
            <a:solidFill>
              <a:srgbClr val="4598D7"/>
            </a:solidFill>
          </p:spPr>
          <p:txBody>
            <a:bodyPr/>
            <a:lstStyle/>
            <a:p>
              <a:endParaRPr lang="en-US"/>
            </a:p>
          </p:txBody>
        </p:sp>
        <p:sp>
          <p:nvSpPr>
            <p:cNvPr id="10" name="TextBox 10"/>
            <p:cNvSpPr txBox="1"/>
            <p:nvPr/>
          </p:nvSpPr>
          <p:spPr>
            <a:xfrm>
              <a:off x="0" y="-9525"/>
              <a:ext cx="1920898" cy="236469"/>
            </a:xfrm>
            <a:prstGeom prst="rect">
              <a:avLst/>
            </a:prstGeom>
          </p:spPr>
          <p:txBody>
            <a:bodyPr lIns="50800" tIns="50800" rIns="50800" bIns="50800" rtlCol="0" anchor="ctr"/>
            <a:lstStyle/>
            <a:p>
              <a:pPr algn="ctr">
                <a:lnSpc>
                  <a:spcPts val="998"/>
                </a:lnSpc>
              </a:pPr>
              <a:endParaRPr/>
            </a:p>
          </p:txBody>
        </p:sp>
      </p:grpSp>
      <p:sp>
        <p:nvSpPr>
          <p:cNvPr id="11" name="TextBox 11"/>
          <p:cNvSpPr txBox="1"/>
          <p:nvPr/>
        </p:nvSpPr>
        <p:spPr>
          <a:xfrm>
            <a:off x="-53074" y="2178050"/>
            <a:ext cx="2607577" cy="884858"/>
          </a:xfrm>
          <a:prstGeom prst="rect">
            <a:avLst/>
          </a:prstGeom>
        </p:spPr>
        <p:txBody>
          <a:bodyPr wrap="square" lIns="0" tIns="0" rIns="0" bIns="0" rtlCol="0" anchor="t">
            <a:spAutoFit/>
          </a:bodyPr>
          <a:lstStyle/>
          <a:p>
            <a:pPr algn="l">
              <a:lnSpc>
                <a:spcPts val="2258"/>
              </a:lnSpc>
            </a:pPr>
            <a:r>
              <a:rPr lang="en-US" sz="1612" b="1" dirty="0">
                <a:solidFill>
                  <a:srgbClr val="0B5184"/>
                </a:solidFill>
                <a:latin typeface="Montserrat Bold"/>
                <a:ea typeface="Montserrat Bold"/>
                <a:cs typeface="Montserrat Bold"/>
                <a:sym typeface="Montserrat Bold"/>
              </a:rPr>
              <a:t>Lo </a:t>
            </a:r>
            <a:r>
              <a:rPr lang="en-US" sz="1612" b="1" dirty="0" err="1">
                <a:solidFill>
                  <a:srgbClr val="0B5184"/>
                </a:solidFill>
                <a:latin typeface="Montserrat Bold"/>
                <a:ea typeface="Montserrat Bold"/>
                <a:cs typeface="Montserrat Bold"/>
                <a:sym typeface="Montserrat Bold"/>
              </a:rPr>
              <a:t>lắng</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về</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việc</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bị</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đánh</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cắp</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danh</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tính</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lừa</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đảo</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và</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tội</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phạm</a:t>
            </a:r>
            <a:r>
              <a:rPr lang="en-US" sz="1612" b="1" dirty="0">
                <a:solidFill>
                  <a:srgbClr val="0B5184"/>
                </a:solidFill>
                <a:latin typeface="Montserrat Bold"/>
                <a:ea typeface="Montserrat Bold"/>
                <a:cs typeface="Montserrat Bold"/>
                <a:sym typeface="Montserrat Bold"/>
              </a:rPr>
              <a:t> </a:t>
            </a:r>
            <a:r>
              <a:rPr lang="en-US" sz="1612" b="1" dirty="0" err="1">
                <a:solidFill>
                  <a:srgbClr val="0B5184"/>
                </a:solidFill>
                <a:latin typeface="Montserrat Bold"/>
                <a:ea typeface="Montserrat Bold"/>
                <a:cs typeface="Montserrat Bold"/>
                <a:sym typeface="Montserrat Bold"/>
              </a:rPr>
              <a:t>mạng</a:t>
            </a:r>
            <a:r>
              <a:rPr lang="en-US" sz="1612" b="1" dirty="0">
                <a:solidFill>
                  <a:srgbClr val="0B5184"/>
                </a:solidFill>
                <a:latin typeface="Montserrat Bold"/>
                <a:ea typeface="Montserrat Bold"/>
                <a:cs typeface="Montserrat Bold"/>
                <a:sym typeface="Montserrat Bold"/>
              </a:rPr>
              <a:t>?</a:t>
            </a:r>
          </a:p>
        </p:txBody>
      </p:sp>
      <p:sp>
        <p:nvSpPr>
          <p:cNvPr id="12" name="TextBox 12"/>
          <p:cNvSpPr txBox="1"/>
          <p:nvPr/>
        </p:nvSpPr>
        <p:spPr>
          <a:xfrm>
            <a:off x="-53074" y="3092450"/>
            <a:ext cx="2732147" cy="461665"/>
          </a:xfrm>
          <a:prstGeom prst="rect">
            <a:avLst/>
          </a:prstGeom>
        </p:spPr>
        <p:txBody>
          <a:bodyPr wrap="square" lIns="0" tIns="0" rIns="0" bIns="0" rtlCol="0" anchor="t">
            <a:spAutoFit/>
          </a:bodyPr>
          <a:lstStyle/>
          <a:p>
            <a:pPr algn="l">
              <a:lnSpc>
                <a:spcPts val="1787"/>
              </a:lnSpc>
            </a:pPr>
            <a:r>
              <a:rPr lang="en-US" sz="1276" b="1" dirty="0" err="1">
                <a:solidFill>
                  <a:srgbClr val="0B5184"/>
                </a:solidFill>
                <a:latin typeface="Montserrat Bold"/>
                <a:ea typeface="Montserrat Bold"/>
                <a:cs typeface="Montserrat Bold"/>
                <a:sym typeface="Montserrat Bold"/>
              </a:rPr>
              <a:t>Hãy</a:t>
            </a:r>
            <a:r>
              <a:rPr lang="en-US" sz="1276" b="1" dirty="0">
                <a:solidFill>
                  <a:srgbClr val="0B5184"/>
                </a:solidFill>
                <a:latin typeface="Montserrat Bold"/>
                <a:ea typeface="Montserrat Bold"/>
                <a:cs typeface="Montserrat Bold"/>
                <a:sym typeface="Montserrat Bold"/>
              </a:rPr>
              <a:t> </a:t>
            </a:r>
            <a:r>
              <a:rPr lang="en-US" sz="1276" b="1" dirty="0" err="1">
                <a:solidFill>
                  <a:srgbClr val="0B5184"/>
                </a:solidFill>
                <a:latin typeface="Montserrat Bold"/>
                <a:ea typeface="Montserrat Bold"/>
                <a:cs typeface="Montserrat Bold"/>
                <a:sym typeface="Montserrat Bold"/>
              </a:rPr>
              <a:t>lấy</a:t>
            </a:r>
            <a:r>
              <a:rPr lang="en-US" sz="1276" b="1" dirty="0">
                <a:solidFill>
                  <a:srgbClr val="0B5184"/>
                </a:solidFill>
                <a:latin typeface="Montserrat Bold"/>
                <a:ea typeface="Montserrat Bold"/>
                <a:cs typeface="Montserrat Bold"/>
                <a:sym typeface="Montserrat Bold"/>
              </a:rPr>
              <a:t> </a:t>
            </a:r>
            <a:r>
              <a:rPr lang="en-US" sz="1276" b="1" dirty="0" err="1">
                <a:solidFill>
                  <a:srgbClr val="0B5184"/>
                </a:solidFill>
                <a:latin typeface="Montserrat Bold"/>
                <a:ea typeface="Montserrat Bold"/>
                <a:cs typeface="Montserrat Bold"/>
                <a:sym typeface="Montserrat Bold"/>
              </a:rPr>
              <a:t>lại</a:t>
            </a:r>
            <a:r>
              <a:rPr lang="en-US" sz="1276" b="1" dirty="0">
                <a:solidFill>
                  <a:srgbClr val="0B5184"/>
                </a:solidFill>
                <a:latin typeface="Montserrat Bold"/>
                <a:ea typeface="Montserrat Bold"/>
                <a:cs typeface="Montserrat Bold"/>
                <a:sym typeface="Montserrat Bold"/>
              </a:rPr>
              <a:t> </a:t>
            </a:r>
            <a:r>
              <a:rPr lang="en-US" sz="1276" b="1" dirty="0" err="1">
                <a:solidFill>
                  <a:srgbClr val="0B5184"/>
                </a:solidFill>
                <a:latin typeface="Montserrat Bold"/>
                <a:ea typeface="Montserrat Bold"/>
                <a:cs typeface="Montserrat Bold"/>
                <a:sym typeface="Montserrat Bold"/>
              </a:rPr>
              <a:t>quyền</a:t>
            </a:r>
            <a:r>
              <a:rPr lang="en-US" sz="1276" b="1" dirty="0">
                <a:solidFill>
                  <a:srgbClr val="0B5184"/>
                </a:solidFill>
                <a:latin typeface="Montserrat Bold"/>
                <a:ea typeface="Montserrat Bold"/>
                <a:cs typeface="Montserrat Bold"/>
                <a:sym typeface="Montserrat Bold"/>
              </a:rPr>
              <a:t> </a:t>
            </a:r>
            <a:r>
              <a:rPr lang="en-US" sz="1276" b="1" dirty="0" err="1">
                <a:solidFill>
                  <a:srgbClr val="0B5184"/>
                </a:solidFill>
                <a:latin typeface="Montserrat Bold"/>
                <a:ea typeface="Montserrat Bold"/>
                <a:cs typeface="Montserrat Bold"/>
                <a:sym typeface="Montserrat Bold"/>
              </a:rPr>
              <a:t>kiểm</a:t>
            </a:r>
            <a:r>
              <a:rPr lang="en-US" sz="1276" b="1" dirty="0">
                <a:solidFill>
                  <a:srgbClr val="0B5184"/>
                </a:solidFill>
                <a:latin typeface="Montserrat Bold"/>
                <a:ea typeface="Montserrat Bold"/>
                <a:cs typeface="Montserrat Bold"/>
                <a:sym typeface="Montserrat Bold"/>
              </a:rPr>
              <a:t> </a:t>
            </a:r>
            <a:r>
              <a:rPr lang="en-US" sz="1276" b="1" dirty="0" err="1">
                <a:solidFill>
                  <a:srgbClr val="0B5184"/>
                </a:solidFill>
                <a:latin typeface="Montserrat Bold"/>
                <a:ea typeface="Montserrat Bold"/>
                <a:cs typeface="Montserrat Bold"/>
                <a:sym typeface="Montserrat Bold"/>
              </a:rPr>
              <a:t>soát</a:t>
            </a:r>
            <a:r>
              <a:rPr lang="en-US" sz="1276" b="1" dirty="0">
                <a:solidFill>
                  <a:srgbClr val="0B5184"/>
                </a:solidFill>
                <a:latin typeface="Montserrat Bold"/>
                <a:ea typeface="Montserrat Bold"/>
                <a:cs typeface="Montserrat Bold"/>
                <a:sym typeface="Montserrat Bold"/>
              </a:rPr>
              <a:t> </a:t>
            </a:r>
            <a:r>
              <a:rPr lang="en-US" sz="1276" b="1" dirty="0" err="1">
                <a:solidFill>
                  <a:srgbClr val="0B5184"/>
                </a:solidFill>
                <a:latin typeface="Montserrat Bold"/>
                <a:ea typeface="Montserrat Bold"/>
                <a:cs typeface="Montserrat Bold"/>
                <a:sym typeface="Montserrat Bold"/>
              </a:rPr>
              <a:t>cùng</a:t>
            </a:r>
            <a:r>
              <a:rPr lang="en-US" sz="1276" b="1" dirty="0">
                <a:solidFill>
                  <a:srgbClr val="0B5184"/>
                </a:solidFill>
                <a:latin typeface="Montserrat Bold"/>
                <a:ea typeface="Montserrat Bold"/>
                <a:cs typeface="Montserrat Bold"/>
                <a:sym typeface="Montserrat Bold"/>
              </a:rPr>
              <a:t> IDCARE</a:t>
            </a:r>
          </a:p>
        </p:txBody>
      </p:sp>
      <p:sp>
        <p:nvSpPr>
          <p:cNvPr id="13" name="TextBox 13"/>
          <p:cNvSpPr txBox="1"/>
          <p:nvPr/>
        </p:nvSpPr>
        <p:spPr>
          <a:xfrm>
            <a:off x="-53074" y="3549650"/>
            <a:ext cx="2660649" cy="2693045"/>
          </a:xfrm>
          <a:prstGeom prst="rect">
            <a:avLst/>
          </a:prstGeom>
        </p:spPr>
        <p:txBody>
          <a:bodyPr wrap="square" lIns="0" tIns="0" rIns="0" bIns="0" rtlCol="0" anchor="t">
            <a:spAutoFit/>
          </a:bodyPr>
          <a:lstStyle/>
          <a:p>
            <a:pPr algn="l">
              <a:lnSpc>
                <a:spcPts val="1396"/>
              </a:lnSpc>
            </a:pPr>
            <a:r>
              <a:rPr lang="vi-VN" sz="997" b="1" dirty="0">
                <a:solidFill>
                  <a:srgbClr val="0B5184"/>
                </a:solidFill>
                <a:latin typeface="Montserrat Medium"/>
                <a:ea typeface="Montserrat Medium"/>
                <a:cs typeface="Montserrat Medium"/>
                <a:sym typeface="Montserrat Medium"/>
              </a:rPr>
              <a:t>Mỗi năm, hơn 1 triệu người Úc bị ảnh hưởng bởi lừa đảo, tội phạm mạng và hành vi đánh cắp danh tính.</a:t>
            </a:r>
          </a:p>
          <a:p>
            <a:pPr algn="l">
              <a:lnSpc>
                <a:spcPts val="1396"/>
              </a:lnSpc>
            </a:pPr>
            <a:endParaRPr lang="vi-VN" sz="997" b="1" dirty="0">
              <a:solidFill>
                <a:srgbClr val="0B5184"/>
              </a:solidFill>
              <a:latin typeface="Montserrat Medium"/>
              <a:ea typeface="Montserrat Medium"/>
              <a:cs typeface="Montserrat Medium"/>
              <a:sym typeface="Montserrat Medium"/>
            </a:endParaRPr>
          </a:p>
          <a:p>
            <a:pPr algn="l">
              <a:lnSpc>
                <a:spcPts val="1396"/>
              </a:lnSpc>
            </a:pPr>
            <a:r>
              <a:rPr lang="vi-VN" sz="997" b="1" dirty="0">
                <a:solidFill>
                  <a:srgbClr val="0B5184"/>
                </a:solidFill>
                <a:latin typeface="Montserrat Medium"/>
                <a:ea typeface="Montserrat Medium"/>
                <a:cs typeface="Montserrat Medium"/>
                <a:sym typeface="Montserrat Medium"/>
              </a:rPr>
              <a:t>Nếu quý vị là người bị ảnh hưởng, đừng cảm thấy xấu hổ – quý vị không đơn độc.</a:t>
            </a:r>
          </a:p>
          <a:p>
            <a:pPr algn="l">
              <a:lnSpc>
                <a:spcPts val="1396"/>
              </a:lnSpc>
            </a:pPr>
            <a:endParaRPr lang="vi-VN" sz="997" b="1" dirty="0">
              <a:solidFill>
                <a:srgbClr val="0B5184"/>
              </a:solidFill>
              <a:latin typeface="Montserrat Medium"/>
              <a:ea typeface="Montserrat Medium"/>
              <a:cs typeface="Montserrat Medium"/>
              <a:sym typeface="Montserrat Medium"/>
            </a:endParaRPr>
          </a:p>
          <a:p>
            <a:pPr algn="l">
              <a:lnSpc>
                <a:spcPts val="1396"/>
              </a:lnSpc>
            </a:pPr>
            <a:r>
              <a:rPr lang="vi-VN" sz="997" b="1" dirty="0">
                <a:solidFill>
                  <a:srgbClr val="0B5184"/>
                </a:solidFill>
                <a:latin typeface="Montserrat Medium"/>
                <a:ea typeface="Montserrat Medium"/>
                <a:cs typeface="Montserrat Medium"/>
                <a:sym typeface="Montserrat Medium"/>
              </a:rPr>
              <a:t>IDCARE là dịch vụ hỗ trợ quốc gia miễn phí về danh tính và an ninh mạng.</a:t>
            </a:r>
          </a:p>
          <a:p>
            <a:pPr algn="l">
              <a:lnSpc>
                <a:spcPts val="1396"/>
              </a:lnSpc>
            </a:pPr>
            <a:endParaRPr lang="vi-VN" sz="997" b="1" dirty="0">
              <a:solidFill>
                <a:srgbClr val="0B5184"/>
              </a:solidFill>
              <a:latin typeface="Montserrat Medium"/>
              <a:ea typeface="Montserrat Medium"/>
              <a:cs typeface="Montserrat Medium"/>
              <a:sym typeface="Montserrat Medium"/>
            </a:endParaRPr>
          </a:p>
          <a:p>
            <a:pPr algn="l">
              <a:lnSpc>
                <a:spcPts val="1396"/>
              </a:lnSpc>
            </a:pPr>
            <a:r>
              <a:rPr lang="vi-VN" sz="997" b="1" dirty="0">
                <a:solidFill>
                  <a:srgbClr val="0B5184"/>
                </a:solidFill>
                <a:latin typeface="Montserrat Medium"/>
                <a:ea typeface="Montserrat Medium"/>
                <a:cs typeface="Montserrat Medium"/>
                <a:sym typeface="Montserrat Medium"/>
              </a:rPr>
              <a:t>Các Chuyên gia Quản lý Hồ sơ Danh tính và An ninh mạng của chúng tôi cung cấp hỗ trợ </a:t>
            </a:r>
            <a:r>
              <a:rPr lang="en-AU" sz="997" b="1" dirty="0" err="1">
                <a:solidFill>
                  <a:srgbClr val="0B5184"/>
                </a:solidFill>
                <a:latin typeface="Montserrat Medium"/>
                <a:ea typeface="Montserrat Medium"/>
                <a:cs typeface="Montserrat Medium"/>
                <a:sym typeface="Montserrat Medium"/>
              </a:rPr>
              <a:t>được</a:t>
            </a:r>
            <a:r>
              <a:rPr lang="en-AU" sz="997" b="1" dirty="0">
                <a:solidFill>
                  <a:srgbClr val="0B5184"/>
                </a:solidFill>
                <a:latin typeface="Montserrat Medium"/>
                <a:ea typeface="Montserrat Medium"/>
                <a:cs typeface="Montserrat Medium"/>
                <a:sym typeface="Montserrat Medium"/>
              </a:rPr>
              <a:t> </a:t>
            </a:r>
            <a:r>
              <a:rPr lang="vi-VN" sz="997" b="1" dirty="0">
                <a:solidFill>
                  <a:srgbClr val="0B5184"/>
                </a:solidFill>
                <a:latin typeface="Montserrat Medium"/>
                <a:ea typeface="Montserrat Medium"/>
                <a:cs typeface="Montserrat Medium"/>
                <a:sym typeface="Montserrat Medium"/>
              </a:rPr>
              <a:t>cá nhân hóa, miễn phí để giúp quý vị lấy lại quyền kiểm soát và phục hồi.</a:t>
            </a:r>
            <a:endParaRPr lang="en-US" sz="997" b="1" dirty="0">
              <a:solidFill>
                <a:srgbClr val="0B5184"/>
              </a:solidFill>
              <a:latin typeface="Montserrat Medium"/>
              <a:ea typeface="Montserrat Medium"/>
              <a:cs typeface="Montserrat Medium"/>
              <a:sym typeface="Montserrat Medium"/>
            </a:endParaRPr>
          </a:p>
        </p:txBody>
      </p:sp>
      <p:sp>
        <p:nvSpPr>
          <p:cNvPr id="14" name="TextBox 14"/>
          <p:cNvSpPr txBox="1"/>
          <p:nvPr/>
        </p:nvSpPr>
        <p:spPr>
          <a:xfrm>
            <a:off x="-53074" y="6501299"/>
            <a:ext cx="1705409" cy="1049967"/>
          </a:xfrm>
          <a:prstGeom prst="rect">
            <a:avLst/>
          </a:prstGeom>
        </p:spPr>
        <p:txBody>
          <a:bodyPr wrap="square" lIns="0" tIns="0" rIns="0" bIns="0" rtlCol="0" anchor="t">
            <a:spAutoFit/>
          </a:bodyPr>
          <a:lstStyle/>
          <a:p>
            <a:pPr>
              <a:spcAft>
                <a:spcPts val="300"/>
              </a:spcAft>
            </a:pPr>
            <a:r>
              <a:rPr lang="en-US" sz="1500" b="1">
                <a:solidFill>
                  <a:srgbClr val="0B5184"/>
                </a:solidFill>
                <a:latin typeface="Montserrat Bold"/>
                <a:ea typeface="Montserrat Bold"/>
                <a:cs typeface="Montserrat Bold"/>
                <a:sym typeface="Montserrat Bold"/>
              </a:rPr>
              <a:t>Liên lạc với chúng tôi</a:t>
            </a:r>
          </a:p>
          <a:p>
            <a:pPr algn="l">
              <a:spcAft>
                <a:spcPts val="300"/>
              </a:spcAft>
            </a:pPr>
            <a:r>
              <a:rPr lang="en-US" sz="1721" b="1">
                <a:solidFill>
                  <a:srgbClr val="020202"/>
                </a:solidFill>
                <a:latin typeface="Montserrat Bold"/>
                <a:ea typeface="Montserrat Bold"/>
                <a:cs typeface="Montserrat Bold"/>
                <a:sym typeface="Montserrat Bold"/>
              </a:rPr>
              <a:t>1800 595 160</a:t>
            </a:r>
          </a:p>
          <a:p>
            <a:pPr algn="l"/>
            <a:r>
              <a:rPr lang="en-US" sz="1352" b="1">
                <a:solidFill>
                  <a:srgbClr val="020202"/>
                </a:solidFill>
                <a:latin typeface="Montserrat Bold"/>
                <a:ea typeface="Montserrat Bold"/>
                <a:cs typeface="Montserrat Bold"/>
                <a:sym typeface="Montserrat Bold"/>
              </a:rPr>
              <a:t>www.idcare.org</a:t>
            </a:r>
          </a:p>
        </p:txBody>
      </p:sp>
      <p:sp>
        <p:nvSpPr>
          <p:cNvPr id="15" name="TextBox 15"/>
          <p:cNvSpPr txBox="1"/>
          <p:nvPr/>
        </p:nvSpPr>
        <p:spPr>
          <a:xfrm>
            <a:off x="2679073" y="2874495"/>
            <a:ext cx="2786067" cy="243656"/>
          </a:xfrm>
          <a:prstGeom prst="rect">
            <a:avLst/>
          </a:prstGeom>
        </p:spPr>
        <p:txBody>
          <a:bodyPr wrap="square" lIns="0" tIns="0" rIns="0" bIns="0" rtlCol="0" anchor="t">
            <a:spAutoFit/>
          </a:bodyPr>
          <a:lstStyle/>
          <a:p>
            <a:pPr algn="ctr">
              <a:lnSpc>
                <a:spcPts val="1879"/>
              </a:lnSpc>
            </a:pPr>
            <a:r>
              <a:rPr lang="en-US" sz="1342" b="1" spc="-100">
                <a:solidFill>
                  <a:srgbClr val="FFFFFF"/>
                </a:solidFill>
                <a:latin typeface="Montserrat Bold"/>
                <a:ea typeface="Montserrat Bold"/>
                <a:cs typeface="Montserrat Bold"/>
                <a:sym typeface="Montserrat Bold"/>
              </a:rPr>
              <a:t>IDCARE có thể trợ giúp nếu quý vị:</a:t>
            </a:r>
          </a:p>
        </p:txBody>
      </p:sp>
      <p:sp>
        <p:nvSpPr>
          <p:cNvPr id="16" name="TextBox 16"/>
          <p:cNvSpPr txBox="1"/>
          <p:nvPr/>
        </p:nvSpPr>
        <p:spPr>
          <a:xfrm>
            <a:off x="2983699" y="3320789"/>
            <a:ext cx="2182755" cy="4129336"/>
          </a:xfrm>
          <a:prstGeom prst="rect">
            <a:avLst/>
          </a:prstGeom>
        </p:spPr>
        <p:txBody>
          <a:bodyPr lIns="0" tIns="0" rIns="0" bIns="0" rtlCol="0" anchor="t">
            <a:spAutoFit/>
          </a:bodyPr>
          <a:lstStyle/>
          <a:p>
            <a:pPr algn="l">
              <a:lnSpc>
                <a:spcPts val="1399"/>
              </a:lnSpc>
            </a:pPr>
            <a:r>
              <a:rPr lang="vi-VN" sz="999" b="1">
                <a:solidFill>
                  <a:srgbClr val="071A30"/>
                </a:solidFill>
                <a:latin typeface="Montserrat Medium"/>
                <a:ea typeface="Montserrat Medium"/>
                <a:cs typeface="Montserrat Medium"/>
                <a:sym typeface="Montserrat Medium"/>
              </a:rPr>
              <a:t>✓ Phát hiện có người đang sử dụng danh tính của quý vị</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a:p>
            <a:pPr algn="l">
              <a:lnSpc>
                <a:spcPts val="1399"/>
              </a:lnSpc>
            </a:pPr>
            <a:r>
              <a:rPr lang="vi-VN" sz="999" b="1">
                <a:solidFill>
                  <a:srgbClr val="071A30"/>
                </a:solidFill>
                <a:latin typeface="Montserrat Medium"/>
                <a:ea typeface="Montserrat Medium"/>
                <a:cs typeface="Montserrat Medium"/>
                <a:sym typeface="Montserrat Medium"/>
              </a:rPr>
              <a:t>✓ Nhấn vào một đường link sai</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a:p>
            <a:pPr algn="l">
              <a:lnSpc>
                <a:spcPts val="1399"/>
              </a:lnSpc>
            </a:pPr>
            <a:r>
              <a:rPr lang="vi-VN" sz="999" b="1">
                <a:solidFill>
                  <a:srgbClr val="071A30"/>
                </a:solidFill>
                <a:latin typeface="Montserrat Medium"/>
                <a:ea typeface="Montserrat Medium"/>
                <a:cs typeface="Montserrat Medium"/>
                <a:sym typeface="Montserrat Medium"/>
              </a:rPr>
              <a:t>✓ Truy cập một trang </a:t>
            </a:r>
            <a:r>
              <a:rPr lang="en-AU" sz="999" b="1">
                <a:solidFill>
                  <a:srgbClr val="071A30"/>
                </a:solidFill>
                <a:latin typeface="Montserrat Medium"/>
                <a:ea typeface="Montserrat Medium"/>
                <a:cs typeface="Montserrat Medium"/>
                <a:sym typeface="Montserrat Medium"/>
              </a:rPr>
              <a:t>mạng </a:t>
            </a:r>
            <a:r>
              <a:rPr lang="vi-VN" sz="999" b="1">
                <a:solidFill>
                  <a:srgbClr val="071A30"/>
                </a:solidFill>
                <a:latin typeface="Montserrat Medium"/>
                <a:ea typeface="Montserrat Medium"/>
                <a:cs typeface="Montserrat Medium"/>
                <a:sym typeface="Montserrat Medium"/>
              </a:rPr>
              <a:t>giả mạo</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a:p>
            <a:pPr algn="l">
              <a:lnSpc>
                <a:spcPts val="1399"/>
              </a:lnSpc>
            </a:pPr>
            <a:r>
              <a:rPr lang="vi-VN" sz="999" b="1">
                <a:solidFill>
                  <a:srgbClr val="071A30"/>
                </a:solidFill>
                <a:latin typeface="Montserrat Medium"/>
                <a:ea typeface="Montserrat Medium"/>
                <a:cs typeface="Montserrat Medium"/>
                <a:sym typeface="Montserrat Medium"/>
              </a:rPr>
              <a:t>✓ Trả lời một cuộc gọi sai</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a:p>
            <a:pPr algn="l">
              <a:lnSpc>
                <a:spcPts val="1399"/>
              </a:lnSpc>
            </a:pPr>
            <a:r>
              <a:rPr lang="vi-VN" sz="999" b="1">
                <a:solidFill>
                  <a:srgbClr val="071A30"/>
                </a:solidFill>
                <a:latin typeface="Montserrat Medium"/>
                <a:ea typeface="Montserrat Medium"/>
                <a:cs typeface="Montserrat Medium"/>
                <a:sym typeface="Montserrat Medium"/>
              </a:rPr>
              <a:t>✓ Cung cấp thông tin cá nhân cho kẻ gian</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a:p>
            <a:pPr algn="l">
              <a:lnSpc>
                <a:spcPts val="1399"/>
              </a:lnSpc>
            </a:pPr>
            <a:r>
              <a:rPr lang="vi-VN" sz="999" b="1">
                <a:solidFill>
                  <a:srgbClr val="071A30"/>
                </a:solidFill>
                <a:latin typeface="Montserrat Medium"/>
                <a:ea typeface="Montserrat Medium"/>
                <a:cs typeface="Montserrat Medium"/>
                <a:sym typeface="Montserrat Medium"/>
              </a:rPr>
              <a:t>✓ Làm mất ví</a:t>
            </a:r>
            <a:r>
              <a:rPr lang="en-AU" sz="999" b="1">
                <a:solidFill>
                  <a:srgbClr val="071A30"/>
                </a:solidFill>
                <a:latin typeface="Montserrat Medium"/>
                <a:ea typeface="Montserrat Medium"/>
                <a:cs typeface="Montserrat Medium"/>
                <a:sym typeface="Montserrat Medium"/>
              </a:rPr>
              <a:t>/bóp</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a:p>
            <a:pPr algn="l">
              <a:lnSpc>
                <a:spcPts val="1399"/>
              </a:lnSpc>
            </a:pPr>
            <a:r>
              <a:rPr lang="vi-VN" sz="999" b="1">
                <a:solidFill>
                  <a:srgbClr val="071A30"/>
                </a:solidFill>
                <a:latin typeface="Montserrat Medium"/>
                <a:ea typeface="Montserrat Medium"/>
                <a:cs typeface="Montserrat Medium"/>
                <a:sym typeface="Montserrat Medium"/>
              </a:rPr>
              <a:t>✓ Bị đột nhập nhà</a:t>
            </a:r>
            <a:r>
              <a:rPr lang="en-AU" sz="999" b="1">
                <a:solidFill>
                  <a:srgbClr val="071A30"/>
                </a:solidFill>
                <a:latin typeface="Montserrat Medium"/>
                <a:ea typeface="Montserrat Medium"/>
                <a:cs typeface="Montserrat Medium"/>
                <a:sym typeface="Montserrat Medium"/>
              </a:rPr>
              <a:t> riêng</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a:p>
            <a:pPr algn="l">
              <a:lnSpc>
                <a:spcPts val="1399"/>
              </a:lnSpc>
            </a:pPr>
            <a:r>
              <a:rPr lang="vi-VN" sz="999" b="1">
                <a:solidFill>
                  <a:srgbClr val="071A30"/>
                </a:solidFill>
                <a:latin typeface="Montserrat Medium"/>
                <a:ea typeface="Montserrat Medium"/>
                <a:cs typeface="Montserrat Medium"/>
                <a:sym typeface="Montserrat Medium"/>
              </a:rPr>
              <a:t>✓ Phát hiện thư của quý vị bị đánh cắp</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a:p>
            <a:pPr algn="l">
              <a:lnSpc>
                <a:spcPts val="1399"/>
              </a:lnSpc>
            </a:pPr>
            <a:r>
              <a:rPr lang="vi-VN" sz="999" b="1">
                <a:solidFill>
                  <a:srgbClr val="071A30"/>
                </a:solidFill>
                <a:latin typeface="Montserrat Medium"/>
                <a:ea typeface="Montserrat Medium"/>
                <a:cs typeface="Montserrat Medium"/>
                <a:sym typeface="Montserrat Medium"/>
              </a:rPr>
              <a:t>✓ Bị lừa trong </a:t>
            </a:r>
            <a:r>
              <a:rPr lang="en-AU" sz="999" b="1">
                <a:solidFill>
                  <a:srgbClr val="071A30"/>
                </a:solidFill>
                <a:latin typeface="Montserrat Medium"/>
                <a:ea typeface="Montserrat Medium"/>
                <a:cs typeface="Montserrat Medium"/>
                <a:sym typeface="Montserrat Medium"/>
              </a:rPr>
              <a:t>một </a:t>
            </a:r>
            <a:r>
              <a:rPr lang="vi-VN" sz="999" b="1">
                <a:solidFill>
                  <a:srgbClr val="071A30"/>
                </a:solidFill>
                <a:latin typeface="Montserrat Medium"/>
                <a:ea typeface="Montserrat Medium"/>
                <a:cs typeface="Montserrat Medium"/>
                <a:sym typeface="Montserrat Medium"/>
              </a:rPr>
              <a:t>mối quan hệ hoặc đầu tư</a:t>
            </a:r>
            <a:endParaRPr lang="en-US" sz="999" b="1">
              <a:solidFill>
                <a:srgbClr val="071A30"/>
              </a:solidFill>
              <a:latin typeface="Montserrat Medium"/>
              <a:ea typeface="Montserrat Medium"/>
              <a:cs typeface="Montserrat Medium"/>
              <a:sym typeface="Montserrat Medium"/>
            </a:endParaRPr>
          </a:p>
          <a:p>
            <a:pPr algn="l">
              <a:lnSpc>
                <a:spcPts val="1399"/>
              </a:lnSpc>
            </a:pPr>
            <a:endParaRPr lang="vi-VN" sz="999" b="1">
              <a:solidFill>
                <a:srgbClr val="071A30"/>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03426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6270" y="2757632"/>
            <a:ext cx="2575461" cy="1059072"/>
          </a:xfrm>
          <a:prstGeom prst="rect">
            <a:avLst/>
          </a:prstGeom>
        </p:spPr>
        <p:txBody>
          <a:bodyPr lIns="0" tIns="0" rIns="0" bIns="0" rtlCol="0" anchor="t">
            <a:spAutoFit/>
          </a:bodyPr>
          <a:lstStyle/>
          <a:p>
            <a:pPr algn="ctr">
              <a:lnSpc>
                <a:spcPts val="1374"/>
              </a:lnSpc>
            </a:pPr>
            <a:r>
              <a:rPr lang="vi-VN" sz="916" b="1">
                <a:solidFill>
                  <a:srgbClr val="0B5184"/>
                </a:solidFill>
                <a:latin typeface="Montserrat Semi-Bold"/>
                <a:ea typeface="Montserrat Semi-Bold"/>
                <a:cs typeface="Montserrat Semi-Bold"/>
                <a:sym typeface="Montserrat Semi-Bold"/>
              </a:rPr>
              <a:t>“Sứ mệnh của chúng tôi rất đơn giản: trao lại cho mọi người cảm giác kiểm soát, phẩm giá và công lý khi đối mặt với tội phạm mạng và các hình thức lừa đảo.”</a:t>
            </a:r>
          </a:p>
          <a:p>
            <a:pPr algn="ctr">
              <a:lnSpc>
                <a:spcPts val="1374"/>
              </a:lnSpc>
            </a:pPr>
            <a:r>
              <a:rPr lang="vi-VN" sz="916" b="1">
                <a:solidFill>
                  <a:srgbClr val="0B5184"/>
                </a:solidFill>
                <a:latin typeface="Montserrat Semi-Bold"/>
                <a:ea typeface="Montserrat Semi-Bold"/>
                <a:cs typeface="Montserrat Semi-Bold"/>
                <a:sym typeface="Montserrat Semi-Bold"/>
              </a:rPr>
              <a:t>— Tiến sĩ David Lacey, Nhà sáng lập &amp; Tổng Giám đốc Tập đoàn, IDCARE</a:t>
            </a:r>
            <a:endParaRPr lang="en-US" sz="916" b="1">
              <a:solidFill>
                <a:srgbClr val="0B5184"/>
              </a:solidFill>
              <a:latin typeface="Montserrat Semi-Bold"/>
              <a:ea typeface="Montserrat Semi-Bold"/>
              <a:cs typeface="Montserrat Semi-Bold"/>
              <a:sym typeface="Montserrat Semi-Bold"/>
            </a:endParaRP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5" name="TextBox 5"/>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6" name="TextBox 6"/>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603653" y="4241222"/>
            <a:ext cx="983899" cy="1176561"/>
          </a:xfrm>
          <a:custGeom>
            <a:avLst/>
            <a:gdLst/>
            <a:ahLst/>
            <a:cxnLst/>
            <a:rect l="l" t="t" r="r" b="b"/>
            <a:pathLst>
              <a:path w="983899" h="1176561">
                <a:moveTo>
                  <a:pt x="0" y="0"/>
                </a:moveTo>
                <a:lnTo>
                  <a:pt x="983899" y="0"/>
                </a:lnTo>
                <a:lnTo>
                  <a:pt x="983899" y="1176561"/>
                </a:lnTo>
                <a:lnTo>
                  <a:pt x="0" y="1176561"/>
                </a:lnTo>
                <a:lnTo>
                  <a:pt x="0" y="0"/>
                </a:lnTo>
                <a:close/>
              </a:path>
            </a:pathLst>
          </a:custGeom>
          <a:blipFill>
            <a:blip r:embed="rId4"/>
            <a:stretch>
              <a:fillRect/>
            </a:stretch>
          </a:blipFill>
        </p:spPr>
        <p:txBody>
          <a:bodyPr/>
          <a:lstStyle/>
          <a:p>
            <a:endParaRPr lang="en-US"/>
          </a:p>
        </p:txBody>
      </p:sp>
      <p:sp>
        <p:nvSpPr>
          <p:cNvPr id="4" name="Freeform 4"/>
          <p:cNvSpPr/>
          <p:nvPr/>
        </p:nvSpPr>
        <p:spPr>
          <a:xfrm>
            <a:off x="3422176" y="2762218"/>
            <a:ext cx="1346853" cy="892290"/>
          </a:xfrm>
          <a:custGeom>
            <a:avLst/>
            <a:gdLst/>
            <a:ahLst/>
            <a:cxnLst/>
            <a:rect l="l" t="t" r="r" b="b"/>
            <a:pathLst>
              <a:path w="1346853" h="892290">
                <a:moveTo>
                  <a:pt x="0" y="0"/>
                </a:moveTo>
                <a:lnTo>
                  <a:pt x="1346853" y="0"/>
                </a:lnTo>
                <a:lnTo>
                  <a:pt x="1346853" y="892290"/>
                </a:lnTo>
                <a:lnTo>
                  <a:pt x="0" y="89229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6" name="TextBox 6"/>
          <p:cNvSpPr txBox="1"/>
          <p:nvPr/>
        </p:nvSpPr>
        <p:spPr>
          <a:xfrm>
            <a:off x="558971" y="1635891"/>
            <a:ext cx="4463879" cy="384721"/>
          </a:xfrm>
          <a:prstGeom prst="rect">
            <a:avLst/>
          </a:prstGeom>
        </p:spPr>
        <p:txBody>
          <a:bodyPr wrap="square" lIns="0" tIns="0" rIns="0" bIns="0" rtlCol="0" anchor="t">
            <a:spAutoFit/>
          </a:bodyPr>
          <a:lstStyle/>
          <a:p>
            <a:pPr algn="l">
              <a:lnSpc>
                <a:spcPts val="2958"/>
              </a:lnSpc>
            </a:pPr>
            <a:r>
              <a:rPr lang="en-AU" sz="1900" b="1">
                <a:solidFill>
                  <a:srgbClr val="0B5184"/>
                </a:solidFill>
                <a:latin typeface="Montserrat Semi-Bold"/>
                <a:ea typeface="Montserrat Semi-Bold"/>
                <a:cs typeface="Montserrat Semi-Bold"/>
                <a:sym typeface="Montserrat Semi-Bold"/>
              </a:rPr>
              <a:t>Danh tính </a:t>
            </a:r>
            <a:r>
              <a:rPr lang="vi-VN" sz="1900" b="1">
                <a:solidFill>
                  <a:srgbClr val="0B5184"/>
                </a:solidFill>
                <a:latin typeface="Montserrat Semi-Bold"/>
                <a:ea typeface="Montserrat Semi-Bold"/>
                <a:cs typeface="Montserrat Semi-Bold"/>
                <a:sym typeface="Montserrat Semi-Bold"/>
              </a:rPr>
              <a:t>có giá trị hơn quý vị tưởng!</a:t>
            </a:r>
            <a:endParaRPr lang="en-US" sz="1900" b="1">
              <a:solidFill>
                <a:srgbClr val="0B5184"/>
              </a:solidFill>
              <a:latin typeface="Montserrat Semi-Bold"/>
              <a:ea typeface="Montserrat Semi-Bold"/>
              <a:cs typeface="Montserrat Semi-Bold"/>
              <a:sym typeface="Montserrat Semi-Bold"/>
            </a:endParaRPr>
          </a:p>
        </p:txBody>
      </p:sp>
      <p:sp>
        <p:nvSpPr>
          <p:cNvPr id="7" name="TextBox 7"/>
          <p:cNvSpPr txBox="1"/>
          <p:nvPr/>
        </p:nvSpPr>
        <p:spPr>
          <a:xfrm>
            <a:off x="558971" y="2732462"/>
            <a:ext cx="2521084" cy="3077766"/>
          </a:xfrm>
          <a:prstGeom prst="rect">
            <a:avLst/>
          </a:prstGeom>
        </p:spPr>
        <p:txBody>
          <a:bodyPr lIns="0" tIns="0" rIns="0" bIns="0" rtlCol="0" anchor="t">
            <a:spAutoFit/>
          </a:bodyPr>
          <a:lstStyle/>
          <a:p>
            <a:pPr algn="l">
              <a:lnSpc>
                <a:spcPts val="1575"/>
              </a:lnSpc>
            </a:pPr>
            <a:r>
              <a:rPr lang="vi-VN" sz="1050" b="1">
                <a:solidFill>
                  <a:srgbClr val="0B5184"/>
                </a:solidFill>
                <a:latin typeface="Montserrat Medium"/>
                <a:ea typeface="Montserrat Medium"/>
                <a:cs typeface="Montserrat Medium"/>
                <a:sym typeface="Montserrat Medium"/>
              </a:rPr>
              <a:t>Danh tính của quý vị là một </a:t>
            </a:r>
            <a:r>
              <a:rPr lang="en-AU" sz="1050" b="1">
                <a:solidFill>
                  <a:srgbClr val="0B5184"/>
                </a:solidFill>
                <a:latin typeface="Montserrat Medium"/>
                <a:ea typeface="Montserrat Medium"/>
                <a:cs typeface="Montserrat Medium"/>
                <a:sym typeface="Montserrat Medium"/>
              </a:rPr>
              <a:t>thông tin </a:t>
            </a:r>
            <a:r>
              <a:rPr lang="vi-VN" sz="1050" b="1">
                <a:solidFill>
                  <a:srgbClr val="0B5184"/>
                </a:solidFill>
                <a:latin typeface="Montserrat Medium"/>
                <a:ea typeface="Montserrat Medium"/>
                <a:cs typeface="Montserrat Medium"/>
                <a:sym typeface="Montserrat Medium"/>
              </a:rPr>
              <a:t>có giá trị.</a:t>
            </a:r>
            <a:r>
              <a:rPr lang="en-US" sz="1050" b="1">
                <a:solidFill>
                  <a:srgbClr val="0B5184"/>
                </a:solidFill>
                <a:latin typeface="Montserrat Medium"/>
                <a:ea typeface="Montserrat Medium"/>
                <a:cs typeface="Montserrat Medium"/>
                <a:sym typeface="Montserrat Medium"/>
              </a:rPr>
              <a:t> </a:t>
            </a:r>
            <a:r>
              <a:rPr lang="vi-VN" sz="1050" b="1">
                <a:solidFill>
                  <a:srgbClr val="0B5184"/>
                </a:solidFill>
                <a:latin typeface="Montserrat Medium"/>
                <a:ea typeface="Montserrat Medium"/>
                <a:cs typeface="Montserrat Medium"/>
                <a:sym typeface="Montserrat Medium"/>
              </a:rPr>
              <a:t>Nếu kẻ lừa đảo chiếm được nó, chúng có thể dùng để lấy cắp tiền của quý vị, mở tài khoản đứng tên quý vị, và gây tổn hại nghiêm trọng đến cuộc sống của quý vị.</a:t>
            </a:r>
            <a:endParaRPr lang="en-US" sz="1050" b="1">
              <a:solidFill>
                <a:srgbClr val="0B5184"/>
              </a:solidFill>
              <a:latin typeface="Montserrat Medium"/>
              <a:ea typeface="Montserrat Medium"/>
              <a:cs typeface="Montserrat Medium"/>
              <a:sym typeface="Montserrat Medium"/>
            </a:endParaRPr>
          </a:p>
          <a:p>
            <a:pPr algn="l">
              <a:lnSpc>
                <a:spcPts val="1575"/>
              </a:lnSpc>
            </a:pPr>
            <a:endParaRPr lang="en-US" sz="1050" b="1">
              <a:solidFill>
                <a:srgbClr val="0B5184"/>
              </a:solidFill>
              <a:latin typeface="Montserrat Medium"/>
              <a:ea typeface="Montserrat Medium"/>
              <a:cs typeface="Montserrat Medium"/>
              <a:sym typeface="Montserrat Medium"/>
            </a:endParaRPr>
          </a:p>
          <a:p>
            <a:pPr algn="l">
              <a:lnSpc>
                <a:spcPts val="1575"/>
              </a:lnSpc>
            </a:pPr>
            <a:r>
              <a:rPr lang="vi-VN" sz="1050" b="1">
                <a:solidFill>
                  <a:srgbClr val="0B5184"/>
                </a:solidFill>
                <a:latin typeface="Montserrat Medium"/>
                <a:ea typeface="Montserrat Medium"/>
                <a:cs typeface="Montserrat Medium"/>
                <a:sym typeface="Montserrat Medium"/>
              </a:rPr>
              <a:t>Nhiều người không nhận ra việc này có thể xảy ra dễ dàng thế nào, hoặc việc khắc phục nó có thể khó khăn đến mức nào.</a:t>
            </a:r>
            <a:r>
              <a:rPr lang="en-US" sz="1050" b="1">
                <a:solidFill>
                  <a:srgbClr val="0B5184"/>
                </a:solidFill>
                <a:latin typeface="Montserrat Medium"/>
                <a:ea typeface="Montserrat Medium"/>
                <a:cs typeface="Montserrat Medium"/>
                <a:sym typeface="Montserrat Medium"/>
              </a:rPr>
              <a:t> </a:t>
            </a:r>
            <a:r>
              <a:rPr lang="vi-VN" sz="1050" b="1">
                <a:solidFill>
                  <a:srgbClr val="0B5184"/>
                </a:solidFill>
                <a:latin typeface="Montserrat Medium"/>
                <a:ea typeface="Montserrat Medium"/>
                <a:cs typeface="Montserrat Medium"/>
                <a:sym typeface="Montserrat Medium"/>
              </a:rPr>
              <a:t>Hướng dẫn này chia sẻ những bước đơn giản, thực tế để giúp quý vị bảo vệ thông tin cá nhân và giữ an toàn trước các trò lừa đảo và hành vi đánh cắp danh tính.</a:t>
            </a:r>
            <a:endParaRPr lang="en-US" sz="1050" b="1">
              <a:solidFill>
                <a:srgbClr val="0B5184"/>
              </a:solidFill>
              <a:latin typeface="Montserrat Medium"/>
              <a:ea typeface="Montserrat Medium"/>
              <a:cs typeface="Montserrat Medium"/>
              <a:sym typeface="Montserrat Medium"/>
            </a:endParaRPr>
          </a:p>
        </p:txBody>
      </p:sp>
      <p:sp>
        <p:nvSpPr>
          <p:cNvPr id="8" name="TextBox 8"/>
          <p:cNvSpPr txBox="1"/>
          <p:nvPr/>
        </p:nvSpPr>
        <p:spPr>
          <a:xfrm>
            <a:off x="530679" y="1115509"/>
            <a:ext cx="4816345" cy="419025"/>
          </a:xfrm>
          <a:prstGeom prst="rect">
            <a:avLst/>
          </a:prstGeom>
        </p:spPr>
        <p:txBody>
          <a:bodyPr wrap="square" lIns="0" tIns="0" rIns="0" bIns="0" rtlCol="0" anchor="t">
            <a:spAutoFit/>
          </a:bodyPr>
          <a:lstStyle/>
          <a:p>
            <a:pPr marL="0" lvl="1" indent="0" algn="just">
              <a:lnSpc>
                <a:spcPts val="3519"/>
              </a:lnSpc>
            </a:pPr>
            <a:r>
              <a:rPr lang="en-US" sz="2600" b="1" spc="-87">
                <a:solidFill>
                  <a:srgbClr val="0B5184"/>
                </a:solidFill>
                <a:latin typeface="Montserrat Bold" panose="020B0604020202020204" charset="0"/>
                <a:ea typeface="Codec Pro Bold"/>
                <a:cs typeface="Montserrat Bold" panose="020B0604020202020204" charset="0"/>
                <a:sym typeface="Codec Pro Bold"/>
              </a:rPr>
              <a:t>Bảo vệ danh tính của quý vị</a:t>
            </a:r>
          </a:p>
        </p:txBody>
      </p:sp>
      <p:sp>
        <p:nvSpPr>
          <p:cNvPr id="9" name="TextBox 9"/>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10" name="TextBox 10"/>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ii</a:t>
            </a:r>
          </a:p>
        </p:txBody>
      </p:sp>
    </p:spTree>
    <p:extLst>
      <p:ext uri="{BB962C8B-B14F-4D97-AF65-F5344CB8AC3E}">
        <p14:creationId xmlns:p14="http://schemas.microsoft.com/office/powerpoint/2010/main" val="37691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43282"/>
            <a:ext cx="1494348" cy="3639396"/>
            <a:chOff x="0" y="0"/>
            <a:chExt cx="1992464" cy="4852529"/>
          </a:xfrm>
        </p:grpSpPr>
        <p:pic>
          <p:nvPicPr>
            <p:cNvPr id="3" name="Picture 3"/>
            <p:cNvPicPr>
              <a:picLocks noChangeAspect="1"/>
            </p:cNvPicPr>
            <p:nvPr/>
          </p:nvPicPr>
          <p:blipFill>
            <a:blip r:embed="rId2"/>
            <a:srcRect l="36296" r="36296"/>
            <a:stretch>
              <a:fillRect/>
            </a:stretch>
          </p:blipFill>
          <p:spPr>
            <a:xfrm>
              <a:off x="0" y="0"/>
              <a:ext cx="1992464" cy="4852529"/>
            </a:xfrm>
            <a:prstGeom prst="rect">
              <a:avLst/>
            </a:prstGeom>
          </p:spPr>
        </p:pic>
      </p:grpSp>
      <p:sp>
        <p:nvSpPr>
          <p:cNvPr id="4" name="Freeform 4"/>
          <p:cNvSpPr/>
          <p:nvPr/>
        </p:nvSpPr>
        <p:spPr>
          <a:xfrm>
            <a:off x="1189970" y="2843282"/>
            <a:ext cx="304378" cy="304378"/>
          </a:xfrm>
          <a:custGeom>
            <a:avLst/>
            <a:gdLst/>
            <a:ahLst/>
            <a:cxnLst/>
            <a:rect l="l" t="t" r="r" b="b"/>
            <a:pathLst>
              <a:path w="304378" h="304378">
                <a:moveTo>
                  <a:pt x="0" y="0"/>
                </a:moveTo>
                <a:lnTo>
                  <a:pt x="304378" y="0"/>
                </a:lnTo>
                <a:lnTo>
                  <a:pt x="304378" y="304379"/>
                </a:lnTo>
                <a:lnTo>
                  <a:pt x="0" y="304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532800" y="1159387"/>
            <a:ext cx="4260722" cy="564257"/>
          </a:xfrm>
          <a:prstGeom prst="rect">
            <a:avLst/>
          </a:prstGeom>
        </p:spPr>
        <p:txBody>
          <a:bodyPr lIns="0" tIns="0" rIns="0" bIns="0" rtlCol="0" anchor="t">
            <a:spAutoFit/>
          </a:bodyPr>
          <a:lstStyle/>
          <a:p>
            <a:pPr marL="0" lvl="1" indent="0" algn="l">
              <a:lnSpc>
                <a:spcPts val="4425"/>
              </a:lnSpc>
            </a:pPr>
            <a:r>
              <a:rPr lang="en-US" sz="4425" b="1" spc="-110">
                <a:solidFill>
                  <a:srgbClr val="0B5184"/>
                </a:solidFill>
                <a:latin typeface="Montserrat Semi-Bold"/>
                <a:ea typeface="Montserrat Semi-Bold"/>
                <a:cs typeface="Montserrat Semi-Bold"/>
                <a:sym typeface="Montserrat Semi-Bold"/>
              </a:rPr>
              <a:t>Mục lục</a:t>
            </a:r>
          </a:p>
        </p:txBody>
      </p:sp>
      <p:sp>
        <p:nvSpPr>
          <p:cNvPr id="6" name="TextBox 6"/>
          <p:cNvSpPr txBox="1"/>
          <p:nvPr/>
        </p:nvSpPr>
        <p:spPr>
          <a:xfrm>
            <a:off x="1910860" y="2361698"/>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01</a:t>
            </a:r>
          </a:p>
        </p:txBody>
      </p:sp>
      <p:sp>
        <p:nvSpPr>
          <p:cNvPr id="7" name="TextBox 7"/>
          <p:cNvSpPr txBox="1"/>
          <p:nvPr/>
        </p:nvSpPr>
        <p:spPr>
          <a:xfrm>
            <a:off x="2852023" y="2309338"/>
            <a:ext cx="2131657" cy="462819"/>
          </a:xfrm>
          <a:prstGeom prst="rect">
            <a:avLst/>
          </a:prstGeom>
        </p:spPr>
        <p:txBody>
          <a:bodyPr lIns="0" tIns="0" rIns="0" bIns="0" rtlCol="0" anchor="t">
            <a:spAutoFit/>
          </a:bodyPr>
          <a:lstStyle/>
          <a:p>
            <a:pPr algn="l">
              <a:lnSpc>
                <a:spcPts val="1872"/>
              </a:lnSpc>
            </a:pPr>
            <a:r>
              <a:rPr lang="vi-VN" sz="1248" b="1">
                <a:solidFill>
                  <a:srgbClr val="0B5184"/>
                </a:solidFill>
                <a:latin typeface="Montserrat Semi-Bold"/>
                <a:ea typeface="Montserrat Semi-Bold"/>
                <a:cs typeface="Montserrat Semi-Bold"/>
                <a:sym typeface="Montserrat Semi-Bold"/>
              </a:rPr>
              <a:t>Phản ứng ba bước của IDCARE</a:t>
            </a:r>
            <a:endParaRPr lang="en-US" sz="1248" b="1">
              <a:solidFill>
                <a:srgbClr val="0B5184"/>
              </a:solidFill>
              <a:latin typeface="Montserrat Semi-Bold"/>
              <a:ea typeface="Montserrat Semi-Bold"/>
              <a:cs typeface="Montserrat Semi-Bold"/>
              <a:sym typeface="Montserrat Semi-Bold"/>
            </a:endParaRPr>
          </a:p>
        </p:txBody>
      </p:sp>
      <p:sp>
        <p:nvSpPr>
          <p:cNvPr id="8" name="Freeform 8"/>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910860" y="3067862"/>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02</a:t>
            </a:r>
          </a:p>
        </p:txBody>
      </p:sp>
      <p:sp>
        <p:nvSpPr>
          <p:cNvPr id="10" name="TextBox 10"/>
          <p:cNvSpPr txBox="1"/>
          <p:nvPr/>
        </p:nvSpPr>
        <p:spPr>
          <a:xfrm>
            <a:off x="2852023" y="3133049"/>
            <a:ext cx="2131657" cy="219163"/>
          </a:xfrm>
          <a:prstGeom prst="rect">
            <a:avLst/>
          </a:prstGeom>
        </p:spPr>
        <p:txBody>
          <a:bodyPr lIns="0" tIns="0" rIns="0" bIns="0" rtlCol="0" anchor="t">
            <a:spAutoFit/>
          </a:bodyPr>
          <a:lstStyle/>
          <a:p>
            <a:pPr algn="l">
              <a:lnSpc>
                <a:spcPts val="1872"/>
              </a:lnSpc>
            </a:pPr>
            <a:r>
              <a:rPr lang="en-US" sz="1248" b="1">
                <a:solidFill>
                  <a:srgbClr val="0B5184"/>
                </a:solidFill>
                <a:latin typeface="Montserrat Semi-Bold"/>
                <a:ea typeface="Montserrat Semi-Bold"/>
                <a:cs typeface="Montserrat Semi-Bold"/>
                <a:sym typeface="Montserrat Semi-Bold"/>
              </a:rPr>
              <a:t>Dừng lại. Kiểm tra. Bảo vệ</a:t>
            </a:r>
          </a:p>
        </p:txBody>
      </p:sp>
      <p:sp>
        <p:nvSpPr>
          <p:cNvPr id="11" name="TextBox 11"/>
          <p:cNvSpPr txBox="1"/>
          <p:nvPr/>
        </p:nvSpPr>
        <p:spPr>
          <a:xfrm>
            <a:off x="1910860" y="3774026"/>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03</a:t>
            </a:r>
          </a:p>
        </p:txBody>
      </p:sp>
      <p:sp>
        <p:nvSpPr>
          <p:cNvPr id="12" name="TextBox 12"/>
          <p:cNvSpPr txBox="1"/>
          <p:nvPr/>
        </p:nvSpPr>
        <p:spPr>
          <a:xfrm>
            <a:off x="2852023" y="3839213"/>
            <a:ext cx="2131657" cy="219163"/>
          </a:xfrm>
          <a:prstGeom prst="rect">
            <a:avLst/>
          </a:prstGeom>
        </p:spPr>
        <p:txBody>
          <a:bodyPr lIns="0" tIns="0" rIns="0" bIns="0" rtlCol="0" anchor="t">
            <a:spAutoFit/>
          </a:bodyPr>
          <a:lstStyle/>
          <a:p>
            <a:pPr algn="l">
              <a:lnSpc>
                <a:spcPts val="1872"/>
              </a:lnSpc>
            </a:pPr>
            <a:r>
              <a:rPr lang="en-US" sz="1248" b="1">
                <a:solidFill>
                  <a:srgbClr val="0B5184"/>
                </a:solidFill>
                <a:latin typeface="Montserrat Semi-Bold"/>
                <a:ea typeface="Montserrat Semi-Bold"/>
                <a:cs typeface="Montserrat Semi-Bold"/>
                <a:sym typeface="Montserrat Semi-Bold"/>
              </a:rPr>
              <a:t>Truy cập từ xa</a:t>
            </a:r>
          </a:p>
        </p:txBody>
      </p:sp>
      <p:sp>
        <p:nvSpPr>
          <p:cNvPr id="13" name="TextBox 13"/>
          <p:cNvSpPr txBox="1"/>
          <p:nvPr/>
        </p:nvSpPr>
        <p:spPr>
          <a:xfrm>
            <a:off x="1910860" y="4480190"/>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04</a:t>
            </a:r>
          </a:p>
        </p:txBody>
      </p:sp>
      <p:sp>
        <p:nvSpPr>
          <p:cNvPr id="14" name="TextBox 14"/>
          <p:cNvSpPr txBox="1"/>
          <p:nvPr/>
        </p:nvSpPr>
        <p:spPr>
          <a:xfrm>
            <a:off x="2852023" y="4545377"/>
            <a:ext cx="2131657" cy="219163"/>
          </a:xfrm>
          <a:prstGeom prst="rect">
            <a:avLst/>
          </a:prstGeom>
        </p:spPr>
        <p:txBody>
          <a:bodyPr lIns="0" tIns="0" rIns="0" bIns="0" rtlCol="0" anchor="t">
            <a:spAutoFit/>
          </a:bodyPr>
          <a:lstStyle/>
          <a:p>
            <a:pPr algn="l">
              <a:lnSpc>
                <a:spcPts val="1872"/>
              </a:lnSpc>
            </a:pPr>
            <a:r>
              <a:rPr lang="en-US" sz="1248" b="1">
                <a:solidFill>
                  <a:srgbClr val="0B5184"/>
                </a:solidFill>
                <a:latin typeface="Montserrat Semi-Bold"/>
                <a:ea typeface="Montserrat Semi-Bold"/>
                <a:cs typeface="Montserrat Semi-Bold"/>
                <a:sym typeface="Montserrat Semi-Bold"/>
              </a:rPr>
              <a:t>Mật khẩu</a:t>
            </a:r>
          </a:p>
        </p:txBody>
      </p:sp>
      <p:sp>
        <p:nvSpPr>
          <p:cNvPr id="15" name="TextBox 15"/>
          <p:cNvSpPr txBox="1"/>
          <p:nvPr/>
        </p:nvSpPr>
        <p:spPr>
          <a:xfrm>
            <a:off x="1910860" y="5186354"/>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05</a:t>
            </a:r>
          </a:p>
        </p:txBody>
      </p:sp>
      <p:sp>
        <p:nvSpPr>
          <p:cNvPr id="16" name="TextBox 16"/>
          <p:cNvSpPr txBox="1"/>
          <p:nvPr/>
        </p:nvSpPr>
        <p:spPr>
          <a:xfrm>
            <a:off x="2852023" y="5226050"/>
            <a:ext cx="2131657" cy="243656"/>
          </a:xfrm>
          <a:prstGeom prst="rect">
            <a:avLst/>
          </a:prstGeom>
        </p:spPr>
        <p:txBody>
          <a:bodyPr lIns="0" tIns="0" rIns="0" bIns="0" rtlCol="0" anchor="t">
            <a:spAutoFit/>
          </a:bodyPr>
          <a:lstStyle/>
          <a:p>
            <a:pPr algn="l">
              <a:lnSpc>
                <a:spcPts val="1872"/>
              </a:lnSpc>
            </a:pPr>
            <a:r>
              <a:rPr lang="en-US" sz="1248" b="1">
                <a:solidFill>
                  <a:srgbClr val="0B5184"/>
                </a:solidFill>
                <a:latin typeface="Montserrat Semi-Bold"/>
                <a:ea typeface="Montserrat Semi-Bold"/>
                <a:cs typeface="Montserrat Semi-Bold"/>
                <a:sym typeface="Montserrat Semi-Bold"/>
              </a:rPr>
              <a:t>Xác thực đa yếu tố</a:t>
            </a:r>
          </a:p>
        </p:txBody>
      </p:sp>
      <p:sp>
        <p:nvSpPr>
          <p:cNvPr id="17" name="TextBox 17"/>
          <p:cNvSpPr txBox="1"/>
          <p:nvPr/>
        </p:nvSpPr>
        <p:spPr>
          <a:xfrm>
            <a:off x="1910860" y="5892518"/>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06</a:t>
            </a:r>
          </a:p>
        </p:txBody>
      </p:sp>
      <p:sp>
        <p:nvSpPr>
          <p:cNvPr id="18" name="TextBox 18"/>
          <p:cNvSpPr txBox="1"/>
          <p:nvPr/>
        </p:nvSpPr>
        <p:spPr>
          <a:xfrm>
            <a:off x="2852023" y="5957705"/>
            <a:ext cx="2131657" cy="219163"/>
          </a:xfrm>
          <a:prstGeom prst="rect">
            <a:avLst/>
          </a:prstGeom>
        </p:spPr>
        <p:txBody>
          <a:bodyPr lIns="0" tIns="0" rIns="0" bIns="0" rtlCol="0" anchor="t">
            <a:spAutoFit/>
          </a:bodyPr>
          <a:lstStyle/>
          <a:p>
            <a:pPr algn="l">
              <a:lnSpc>
                <a:spcPts val="1872"/>
              </a:lnSpc>
            </a:pPr>
            <a:r>
              <a:rPr lang="en-US" sz="1248" b="1">
                <a:solidFill>
                  <a:srgbClr val="0B5184"/>
                </a:solidFill>
                <a:latin typeface="Montserrat Semi-Bold"/>
                <a:ea typeface="Montserrat Semi-Bold"/>
                <a:cs typeface="Montserrat Semi-Bold"/>
                <a:sym typeface="Montserrat Semi-Bold"/>
              </a:rPr>
              <a:t>Báo cáo tín dụng</a:t>
            </a:r>
          </a:p>
        </p:txBody>
      </p:sp>
      <p:sp>
        <p:nvSpPr>
          <p:cNvPr id="19" name="TextBox 19"/>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20" name="TextBox 20"/>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21" name="TextBox 21"/>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iii</a:t>
            </a:r>
          </a:p>
        </p:txBody>
      </p:sp>
    </p:spTree>
    <p:extLst>
      <p:ext uri="{BB962C8B-B14F-4D97-AF65-F5344CB8AC3E}">
        <p14:creationId xmlns:p14="http://schemas.microsoft.com/office/powerpoint/2010/main" val="119574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68817" y="2777873"/>
            <a:ext cx="271310" cy="271310"/>
          </a:xfrm>
          <a:custGeom>
            <a:avLst/>
            <a:gdLst/>
            <a:ahLst/>
            <a:cxnLst/>
            <a:rect l="l" t="t" r="r" b="b"/>
            <a:pathLst>
              <a:path w="271310" h="271310">
                <a:moveTo>
                  <a:pt x="0" y="0"/>
                </a:moveTo>
                <a:lnTo>
                  <a:pt x="271310" y="0"/>
                </a:lnTo>
                <a:lnTo>
                  <a:pt x="271310" y="271310"/>
                </a:lnTo>
                <a:lnTo>
                  <a:pt x="0" y="271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286990" y="5072397"/>
            <a:ext cx="271310" cy="271310"/>
          </a:xfrm>
          <a:custGeom>
            <a:avLst/>
            <a:gdLst/>
            <a:ahLst/>
            <a:cxnLst/>
            <a:rect l="l" t="t" r="r" b="b"/>
            <a:pathLst>
              <a:path w="271310" h="271310">
                <a:moveTo>
                  <a:pt x="0" y="0"/>
                </a:moveTo>
                <a:lnTo>
                  <a:pt x="271311" y="0"/>
                </a:lnTo>
                <a:lnTo>
                  <a:pt x="271311" y="271311"/>
                </a:lnTo>
                <a:lnTo>
                  <a:pt x="0" y="2713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3493845" y="4128813"/>
            <a:ext cx="1834155" cy="2515976"/>
            <a:chOff x="0" y="0"/>
            <a:chExt cx="2445539" cy="3354635"/>
          </a:xfrm>
        </p:grpSpPr>
        <p:pic>
          <p:nvPicPr>
            <p:cNvPr id="5" name="Picture 5"/>
            <p:cNvPicPr>
              <a:picLocks noChangeAspect="1"/>
            </p:cNvPicPr>
            <p:nvPr/>
          </p:nvPicPr>
          <p:blipFill>
            <a:blip r:embed="rId4"/>
            <a:srcRect l="29707" r="21723"/>
            <a:stretch>
              <a:fillRect/>
            </a:stretch>
          </p:blipFill>
          <p:spPr>
            <a:xfrm>
              <a:off x="0" y="0"/>
              <a:ext cx="2445539" cy="3354635"/>
            </a:xfrm>
            <a:prstGeom prst="rect">
              <a:avLst/>
            </a:prstGeom>
          </p:spPr>
        </p:pic>
      </p:grpSp>
      <p:sp>
        <p:nvSpPr>
          <p:cNvPr id="6" name="Freeform 6"/>
          <p:cNvSpPr/>
          <p:nvPr/>
        </p:nvSpPr>
        <p:spPr>
          <a:xfrm rot="5400000">
            <a:off x="1268817" y="3838964"/>
            <a:ext cx="271310" cy="271310"/>
          </a:xfrm>
          <a:custGeom>
            <a:avLst/>
            <a:gdLst/>
            <a:ahLst/>
            <a:cxnLst/>
            <a:rect l="l" t="t" r="r" b="b"/>
            <a:pathLst>
              <a:path w="271310" h="271310">
                <a:moveTo>
                  <a:pt x="0" y="0"/>
                </a:moveTo>
                <a:lnTo>
                  <a:pt x="271310" y="0"/>
                </a:lnTo>
                <a:lnTo>
                  <a:pt x="271310" y="271310"/>
                </a:lnTo>
                <a:lnTo>
                  <a:pt x="0" y="271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14626" y="3110400"/>
            <a:ext cx="578941" cy="566639"/>
          </a:xfrm>
          <a:custGeom>
            <a:avLst/>
            <a:gdLst/>
            <a:ahLst/>
            <a:cxnLst/>
            <a:rect l="l" t="t" r="r" b="b"/>
            <a:pathLst>
              <a:path w="578941" h="566639">
                <a:moveTo>
                  <a:pt x="0" y="0"/>
                </a:moveTo>
                <a:lnTo>
                  <a:pt x="578941" y="0"/>
                </a:lnTo>
                <a:lnTo>
                  <a:pt x="578941" y="566639"/>
                </a:lnTo>
                <a:lnTo>
                  <a:pt x="0" y="566639"/>
                </a:lnTo>
                <a:lnTo>
                  <a:pt x="0" y="0"/>
                </a:lnTo>
                <a:close/>
              </a:path>
            </a:pathLst>
          </a:custGeom>
          <a:blipFill>
            <a:blip r:embed="rId5"/>
            <a:stretch>
              <a:fillRect/>
            </a:stretch>
          </a:blipFill>
        </p:spPr>
        <p:txBody>
          <a:bodyPr/>
          <a:lstStyle/>
          <a:p>
            <a:endParaRPr lang="en-US"/>
          </a:p>
        </p:txBody>
      </p:sp>
      <p:sp>
        <p:nvSpPr>
          <p:cNvPr id="8" name="Freeform 8"/>
          <p:cNvSpPr/>
          <p:nvPr/>
        </p:nvSpPr>
        <p:spPr>
          <a:xfrm>
            <a:off x="547038" y="4110274"/>
            <a:ext cx="546530" cy="622826"/>
          </a:xfrm>
          <a:custGeom>
            <a:avLst/>
            <a:gdLst/>
            <a:ahLst/>
            <a:cxnLst/>
            <a:rect l="l" t="t" r="r" b="b"/>
            <a:pathLst>
              <a:path w="546530" h="622826">
                <a:moveTo>
                  <a:pt x="0" y="0"/>
                </a:moveTo>
                <a:lnTo>
                  <a:pt x="546529" y="0"/>
                </a:lnTo>
                <a:lnTo>
                  <a:pt x="546529" y="622826"/>
                </a:lnTo>
                <a:lnTo>
                  <a:pt x="0" y="622826"/>
                </a:lnTo>
                <a:lnTo>
                  <a:pt x="0" y="0"/>
                </a:lnTo>
                <a:close/>
              </a:path>
            </a:pathLst>
          </a:custGeom>
          <a:blipFill>
            <a:blip r:embed="rId6"/>
            <a:stretch>
              <a:fillRect/>
            </a:stretch>
          </a:blipFill>
        </p:spPr>
        <p:txBody>
          <a:bodyPr/>
          <a:lstStyle/>
          <a:p>
            <a:endParaRPr lang="en-US"/>
          </a:p>
        </p:txBody>
      </p:sp>
      <p:sp>
        <p:nvSpPr>
          <p:cNvPr id="9" name="Freeform 9"/>
          <p:cNvSpPr/>
          <p:nvPr/>
        </p:nvSpPr>
        <p:spPr>
          <a:xfrm>
            <a:off x="623205" y="5421604"/>
            <a:ext cx="488536" cy="491215"/>
          </a:xfrm>
          <a:custGeom>
            <a:avLst/>
            <a:gdLst/>
            <a:ahLst/>
            <a:cxnLst/>
            <a:rect l="l" t="t" r="r" b="b"/>
            <a:pathLst>
              <a:path w="488536" h="491215">
                <a:moveTo>
                  <a:pt x="0" y="0"/>
                </a:moveTo>
                <a:lnTo>
                  <a:pt x="488536" y="0"/>
                </a:lnTo>
                <a:lnTo>
                  <a:pt x="488536" y="491216"/>
                </a:lnTo>
                <a:lnTo>
                  <a:pt x="0" y="491216"/>
                </a:lnTo>
                <a:lnTo>
                  <a:pt x="0" y="0"/>
                </a:lnTo>
                <a:close/>
              </a:path>
            </a:pathLst>
          </a:custGeom>
          <a:blipFill>
            <a:blip r:embed="rId7"/>
            <a:stretch>
              <a:fillRect/>
            </a:stretch>
          </a:blipFill>
        </p:spPr>
        <p:txBody>
          <a:bodyPr/>
          <a:lstStyle/>
          <a:p>
            <a:endParaRPr lang="en-US"/>
          </a:p>
        </p:txBody>
      </p:sp>
      <p:sp>
        <p:nvSpPr>
          <p:cNvPr id="10" name="TextBox 10"/>
          <p:cNvSpPr txBox="1"/>
          <p:nvPr/>
        </p:nvSpPr>
        <p:spPr>
          <a:xfrm>
            <a:off x="565212" y="2719108"/>
            <a:ext cx="703605" cy="265778"/>
          </a:xfrm>
          <a:prstGeom prst="rect">
            <a:avLst/>
          </a:prstGeom>
        </p:spPr>
        <p:txBody>
          <a:bodyPr wrap="square" lIns="0" tIns="0" rIns="0" bIns="0" rtlCol="0" anchor="t">
            <a:spAutoFit/>
          </a:bodyPr>
          <a:lstStyle/>
          <a:p>
            <a:pPr algn="l">
              <a:lnSpc>
                <a:spcPts val="2289"/>
              </a:lnSpc>
            </a:pPr>
            <a:r>
              <a:rPr lang="en-US" sz="1526" b="1">
                <a:solidFill>
                  <a:srgbClr val="0B5184"/>
                </a:solidFill>
                <a:latin typeface="Montserrat Semi-Bold" panose="020B0604020202020204" charset="0"/>
                <a:ea typeface="Codec Pro Bold"/>
                <a:cs typeface="Montserrat Semi-Bold" panose="020B0604020202020204" charset="0"/>
                <a:sym typeface="Codec Pro Bold"/>
              </a:rPr>
              <a:t>Bước </a:t>
            </a:r>
            <a:r>
              <a:rPr lang="en-US" sz="1526" b="1" dirty="0">
                <a:solidFill>
                  <a:srgbClr val="0B5184"/>
                </a:solidFill>
                <a:latin typeface="Montserrat Semi-Bold" panose="020B0604020202020204" charset="0"/>
                <a:ea typeface="Codec Pro Bold"/>
                <a:cs typeface="Montserrat Semi-Bold" panose="020B0604020202020204" charset="0"/>
                <a:sym typeface="Codec Pro Bold"/>
              </a:rPr>
              <a:t>1</a:t>
            </a:r>
          </a:p>
        </p:txBody>
      </p:sp>
      <p:sp>
        <p:nvSpPr>
          <p:cNvPr id="11" name="TextBox 11"/>
          <p:cNvSpPr txBox="1"/>
          <p:nvPr/>
        </p:nvSpPr>
        <p:spPr>
          <a:xfrm>
            <a:off x="565212" y="5018124"/>
            <a:ext cx="703605" cy="294953"/>
          </a:xfrm>
          <a:prstGeom prst="rect">
            <a:avLst/>
          </a:prstGeom>
        </p:spPr>
        <p:txBody>
          <a:bodyPr wrap="square" lIns="0" tIns="0" rIns="0" bIns="0" rtlCol="0" anchor="t">
            <a:spAutoFit/>
          </a:bodyPr>
          <a:lstStyle/>
          <a:p>
            <a:pPr algn="l">
              <a:lnSpc>
                <a:spcPts val="2295"/>
              </a:lnSpc>
            </a:pPr>
            <a:r>
              <a:rPr lang="en-US" sz="1530" b="1">
                <a:solidFill>
                  <a:srgbClr val="0B5184"/>
                </a:solidFill>
                <a:latin typeface="Montserrat Semi-Bold" panose="020B0604020202020204" charset="0"/>
                <a:ea typeface="Codec Pro Bold"/>
                <a:cs typeface="Montserrat Semi-Bold" panose="020B0604020202020204" charset="0"/>
                <a:sym typeface="Codec Pro Bold"/>
              </a:rPr>
              <a:t>Bước 3</a:t>
            </a:r>
          </a:p>
        </p:txBody>
      </p:sp>
      <p:sp>
        <p:nvSpPr>
          <p:cNvPr id="12" name="TextBox 12"/>
          <p:cNvSpPr txBox="1"/>
          <p:nvPr/>
        </p:nvSpPr>
        <p:spPr>
          <a:xfrm>
            <a:off x="565212" y="3784691"/>
            <a:ext cx="703605" cy="294953"/>
          </a:xfrm>
          <a:prstGeom prst="rect">
            <a:avLst/>
          </a:prstGeom>
        </p:spPr>
        <p:txBody>
          <a:bodyPr wrap="square" lIns="0" tIns="0" rIns="0" bIns="0" rtlCol="0" anchor="t">
            <a:spAutoFit/>
          </a:bodyPr>
          <a:lstStyle/>
          <a:p>
            <a:pPr algn="l">
              <a:lnSpc>
                <a:spcPts val="2295"/>
              </a:lnSpc>
            </a:pPr>
            <a:r>
              <a:rPr lang="en-US" sz="1530" b="1">
                <a:solidFill>
                  <a:srgbClr val="0B5184"/>
                </a:solidFill>
                <a:latin typeface="Montserrat Semi-Bold" panose="020B0604020202020204" charset="0"/>
                <a:ea typeface="Codec Pro Bold"/>
                <a:cs typeface="Montserrat Semi-Bold" panose="020B0604020202020204" charset="0"/>
                <a:sym typeface="Codec Pro Bold"/>
              </a:rPr>
              <a:t>Bước 2</a:t>
            </a:r>
          </a:p>
        </p:txBody>
      </p:sp>
      <p:sp>
        <p:nvSpPr>
          <p:cNvPr id="13" name="TextBox 13"/>
          <p:cNvSpPr txBox="1"/>
          <p:nvPr/>
        </p:nvSpPr>
        <p:spPr>
          <a:xfrm>
            <a:off x="532800" y="1083187"/>
            <a:ext cx="4185250" cy="448841"/>
          </a:xfrm>
          <a:prstGeom prst="rect">
            <a:avLst/>
          </a:prstGeom>
        </p:spPr>
        <p:txBody>
          <a:bodyPr wrap="square" lIns="0" tIns="0" rIns="0" bIns="0" rtlCol="0" anchor="t">
            <a:spAutoFit/>
          </a:bodyPr>
          <a:lstStyle/>
          <a:p>
            <a:pPr marL="0" lvl="1" indent="0" algn="l">
              <a:lnSpc>
                <a:spcPts val="3519"/>
              </a:lnSpc>
            </a:pPr>
            <a:r>
              <a:rPr lang="en-US" sz="2800" b="1" spc="-87">
                <a:solidFill>
                  <a:srgbClr val="0B5184"/>
                </a:solidFill>
                <a:latin typeface="Montserrat Semi-Bold" panose="020B0604020202020204" charset="0"/>
                <a:ea typeface="Codec Pro Bold"/>
                <a:cs typeface="Montserrat Semi-Bold" panose="020B0604020202020204" charset="0"/>
                <a:sym typeface="Codec Pro Bold"/>
              </a:rPr>
              <a:t>Vậy là quý vị đã bị lừa đảo</a:t>
            </a:r>
          </a:p>
        </p:txBody>
      </p:sp>
      <p:sp>
        <p:nvSpPr>
          <p:cNvPr id="14" name="TextBox 14"/>
          <p:cNvSpPr txBox="1"/>
          <p:nvPr/>
        </p:nvSpPr>
        <p:spPr>
          <a:xfrm>
            <a:off x="532800" y="1942690"/>
            <a:ext cx="3713988" cy="311560"/>
          </a:xfrm>
          <a:prstGeom prst="rect">
            <a:avLst/>
          </a:prstGeom>
        </p:spPr>
        <p:txBody>
          <a:bodyPr lIns="0" tIns="0" rIns="0" bIns="0" rtlCol="0" anchor="t">
            <a:spAutoFit/>
          </a:bodyPr>
          <a:lstStyle/>
          <a:p>
            <a:pPr algn="l">
              <a:lnSpc>
                <a:spcPts val="2557"/>
              </a:lnSpc>
            </a:pPr>
            <a:r>
              <a:rPr lang="vi-VN" sz="1826" b="1">
                <a:solidFill>
                  <a:srgbClr val="0B5184"/>
                </a:solidFill>
                <a:latin typeface="Montserrat Semi-Bold" panose="020B0604020202020204" charset="0"/>
                <a:ea typeface="Canva Sans Bold"/>
                <a:cs typeface="Montserrat Semi-Bold" panose="020B0604020202020204" charset="0"/>
                <a:sym typeface="Canva Sans Bold"/>
              </a:rPr>
              <a:t>Phản ứng ba bước</a:t>
            </a:r>
            <a:endParaRPr lang="en-US" sz="1826" b="1" dirty="0">
              <a:solidFill>
                <a:srgbClr val="0B5184"/>
              </a:solidFill>
              <a:latin typeface="Montserrat Semi-Bold" panose="020B0604020202020204" charset="0"/>
              <a:ea typeface="Canva Sans Bold"/>
              <a:cs typeface="Montserrat Semi-Bold" panose="020B0604020202020204" charset="0"/>
              <a:sym typeface="Canva Sans Bold"/>
            </a:endParaRPr>
          </a:p>
        </p:txBody>
      </p:sp>
      <p:sp>
        <p:nvSpPr>
          <p:cNvPr id="15" name="TextBox 15"/>
          <p:cNvSpPr txBox="1"/>
          <p:nvPr/>
        </p:nvSpPr>
        <p:spPr>
          <a:xfrm>
            <a:off x="1268816" y="3092450"/>
            <a:ext cx="2077633" cy="487313"/>
          </a:xfrm>
          <a:prstGeom prst="rect">
            <a:avLst/>
          </a:prstGeom>
        </p:spPr>
        <p:txBody>
          <a:bodyPr wrap="square" lIns="0" tIns="0" rIns="0" bIns="0" rtlCol="0" anchor="t">
            <a:spAutoFit/>
          </a:bodyPr>
          <a:lstStyle/>
          <a:p>
            <a:pPr algn="l">
              <a:lnSpc>
                <a:spcPts val="1871"/>
              </a:lnSpc>
            </a:pPr>
            <a:r>
              <a:rPr lang="en-US" sz="1247" b="1" dirty="0">
                <a:solidFill>
                  <a:srgbClr val="0B5184"/>
                </a:solidFill>
                <a:latin typeface="Montserrat Semi-Bold" panose="020B0604020202020204" charset="0"/>
                <a:ea typeface="Codec Pro Bold"/>
                <a:cs typeface="Montserrat Semi-Bold" panose="020B0604020202020204" charset="0"/>
                <a:sym typeface="Codec Pro Bold"/>
              </a:rPr>
              <a:t>Liên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lạc</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ngân</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hàng</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hoặc</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tổ</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chức</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tài</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chính</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của</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quý</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vị</a:t>
            </a:r>
            <a:endParaRPr lang="en-US" sz="1247" b="1" dirty="0">
              <a:solidFill>
                <a:srgbClr val="0B5184"/>
              </a:solidFill>
              <a:latin typeface="Montserrat Semi-Bold" panose="020B0604020202020204" charset="0"/>
              <a:ea typeface="Codec Pro Bold"/>
              <a:cs typeface="Montserrat Semi-Bold" panose="020B0604020202020204" charset="0"/>
              <a:sym typeface="Codec Pro Bold"/>
            </a:endParaRPr>
          </a:p>
        </p:txBody>
      </p:sp>
      <p:sp>
        <p:nvSpPr>
          <p:cNvPr id="16" name="TextBox 16"/>
          <p:cNvSpPr txBox="1"/>
          <p:nvPr/>
        </p:nvSpPr>
        <p:spPr>
          <a:xfrm>
            <a:off x="1268817" y="4083050"/>
            <a:ext cx="1988357" cy="730969"/>
          </a:xfrm>
          <a:prstGeom prst="rect">
            <a:avLst/>
          </a:prstGeom>
        </p:spPr>
        <p:txBody>
          <a:bodyPr lIns="0" tIns="0" rIns="0" bIns="0" rtlCol="0" anchor="t">
            <a:spAutoFit/>
          </a:bodyPr>
          <a:lstStyle/>
          <a:p>
            <a:pPr algn="l">
              <a:lnSpc>
                <a:spcPts val="1871"/>
              </a:lnSpc>
            </a:pPr>
            <a:r>
              <a:rPr lang="en-US" sz="1247" b="1" dirty="0">
                <a:solidFill>
                  <a:srgbClr val="0B5184"/>
                </a:solidFill>
                <a:latin typeface="Montserrat Semi-Bold" panose="020B0604020202020204" charset="0"/>
                <a:ea typeface="Codec Pro Bold"/>
                <a:cs typeface="Montserrat Semi-Bold" panose="020B0604020202020204" charset="0"/>
                <a:sym typeface="Codec Pro Bold"/>
              </a:rPr>
              <a:t>Liên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lạc</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IDCARE –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dịch</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vụ</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của</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chúng</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tôi</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được</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cung</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cấp</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miễn</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phí</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và</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bảo</a:t>
            </a:r>
            <a:r>
              <a:rPr lang="en-US" sz="1247" b="1" dirty="0">
                <a:solidFill>
                  <a:srgbClr val="0B5184"/>
                </a:solidFill>
                <a:latin typeface="Montserrat Semi-Bold" panose="020B0604020202020204" charset="0"/>
                <a:ea typeface="Codec Pro Bold"/>
                <a:cs typeface="Montserrat Semi-Bold" panose="020B0604020202020204" charset="0"/>
                <a:sym typeface="Codec Pro Bold"/>
              </a:rPr>
              <a:t> </a:t>
            </a:r>
            <a:r>
              <a:rPr lang="en-US" sz="1247" b="1" dirty="0" err="1">
                <a:solidFill>
                  <a:srgbClr val="0B5184"/>
                </a:solidFill>
                <a:latin typeface="Montserrat Semi-Bold" panose="020B0604020202020204" charset="0"/>
                <a:ea typeface="Codec Pro Bold"/>
                <a:cs typeface="Montserrat Semi-Bold" panose="020B0604020202020204" charset="0"/>
                <a:sym typeface="Codec Pro Bold"/>
              </a:rPr>
              <a:t>mật</a:t>
            </a:r>
            <a:endParaRPr lang="en-US" sz="1247" b="1" dirty="0">
              <a:solidFill>
                <a:srgbClr val="0B5184"/>
              </a:solidFill>
              <a:latin typeface="Montserrat Semi-Bold" panose="020B0604020202020204" charset="0"/>
              <a:ea typeface="Codec Pro Bold"/>
              <a:cs typeface="Montserrat Semi-Bold" panose="020B0604020202020204" charset="0"/>
              <a:sym typeface="Codec Pro Bold"/>
            </a:endParaRPr>
          </a:p>
        </p:txBody>
      </p:sp>
      <p:sp>
        <p:nvSpPr>
          <p:cNvPr id="17" name="TextBox 17"/>
          <p:cNvSpPr txBox="1"/>
          <p:nvPr/>
        </p:nvSpPr>
        <p:spPr>
          <a:xfrm>
            <a:off x="1286990" y="5419908"/>
            <a:ext cx="1988357" cy="730969"/>
          </a:xfrm>
          <a:prstGeom prst="rect">
            <a:avLst/>
          </a:prstGeom>
        </p:spPr>
        <p:txBody>
          <a:bodyPr lIns="0" tIns="0" rIns="0" bIns="0" rtlCol="0" anchor="t">
            <a:spAutoFit/>
          </a:bodyPr>
          <a:lstStyle/>
          <a:p>
            <a:pPr algn="l">
              <a:lnSpc>
                <a:spcPts val="1871"/>
              </a:lnSpc>
            </a:pPr>
            <a:r>
              <a:rPr lang="en-US" sz="1247" b="1">
                <a:solidFill>
                  <a:srgbClr val="0B5184"/>
                </a:solidFill>
                <a:latin typeface="Montserrat Semi-Bold" panose="020B0604020202020204" charset="0"/>
                <a:ea typeface="Codec Pro Bold"/>
                <a:cs typeface="Montserrat Semi-Bold" panose="020B0604020202020204" charset="0"/>
                <a:sym typeface="Codec Pro Bold"/>
              </a:rPr>
              <a:t>Hãy nói chuyện với ai đó – lừa đảo thường phát triển trong sự im lặng</a:t>
            </a:r>
          </a:p>
        </p:txBody>
      </p:sp>
      <p:sp>
        <p:nvSpPr>
          <p:cNvPr id="18" name="Freeform 18"/>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20" name="TextBox 20"/>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21" name="TextBox 21"/>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01</a:t>
            </a:r>
          </a:p>
        </p:txBody>
      </p:sp>
    </p:spTree>
    <p:extLst>
      <p:ext uri="{BB962C8B-B14F-4D97-AF65-F5344CB8AC3E}">
        <p14:creationId xmlns:p14="http://schemas.microsoft.com/office/powerpoint/2010/main" val="6033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3577" y="2692131"/>
            <a:ext cx="3685625" cy="1641475"/>
          </a:xfrm>
          <a:prstGeom prst="rect">
            <a:avLst/>
          </a:prstGeom>
        </p:spPr>
        <p:txBody>
          <a:bodyPr lIns="0" tIns="0" rIns="0" bIns="0" rtlCol="0" anchor="t">
            <a:spAutoFit/>
          </a:bodyPr>
          <a:lstStyle/>
          <a:p>
            <a:pPr algn="l">
              <a:lnSpc>
                <a:spcPts val="1575"/>
              </a:lnSpc>
            </a:pPr>
            <a:r>
              <a:rPr lang="vi-VN" sz="1050" b="1">
                <a:solidFill>
                  <a:srgbClr val="0B5184"/>
                </a:solidFill>
                <a:latin typeface="Montserrat Medium"/>
                <a:ea typeface="Montserrat Medium"/>
                <a:cs typeface="Montserrat Medium"/>
                <a:sym typeface="Montserrat Medium"/>
              </a:rPr>
              <a:t>Những kẻ lừa đảo thường lợi dụng lúc quý vị:</a:t>
            </a:r>
          </a:p>
          <a:p>
            <a:pPr marL="171450" indent="-171450" algn="l">
              <a:lnSpc>
                <a:spcPts val="1575"/>
              </a:lnSpc>
              <a:buFont typeface="Arial" panose="020B0604020202020204" pitchFamily="34" charset="0"/>
              <a:buChar char="•"/>
            </a:pPr>
            <a:r>
              <a:rPr lang="vi-VN" sz="1050" b="1">
                <a:solidFill>
                  <a:srgbClr val="0B5184"/>
                </a:solidFill>
                <a:latin typeface="Montserrat Medium"/>
                <a:ea typeface="Montserrat Medium"/>
                <a:cs typeface="Montserrat Medium"/>
                <a:sym typeface="Montserrat Medium"/>
              </a:rPr>
              <a:t>Bận rộn</a:t>
            </a:r>
          </a:p>
          <a:p>
            <a:pPr marL="171450" indent="-171450" algn="l">
              <a:lnSpc>
                <a:spcPts val="1575"/>
              </a:lnSpc>
              <a:buFont typeface="Arial" panose="020B0604020202020204" pitchFamily="34" charset="0"/>
              <a:buChar char="•"/>
            </a:pPr>
            <a:r>
              <a:rPr lang="vi-VN" sz="1050" b="1">
                <a:solidFill>
                  <a:srgbClr val="0B5184"/>
                </a:solidFill>
                <a:latin typeface="Montserrat Medium"/>
                <a:ea typeface="Montserrat Medium"/>
                <a:cs typeface="Montserrat Medium"/>
                <a:sym typeface="Montserrat Medium"/>
              </a:rPr>
              <a:t>Căng thẳng</a:t>
            </a:r>
          </a:p>
          <a:p>
            <a:pPr marL="171450" indent="-171450" algn="l">
              <a:lnSpc>
                <a:spcPts val="1575"/>
              </a:lnSpc>
              <a:buFont typeface="Arial" panose="020B0604020202020204" pitchFamily="34" charset="0"/>
              <a:buChar char="•"/>
            </a:pPr>
            <a:r>
              <a:rPr lang="vi-VN" sz="1050" b="1">
                <a:solidFill>
                  <a:srgbClr val="0B5184"/>
                </a:solidFill>
                <a:latin typeface="Montserrat Medium"/>
                <a:ea typeface="Montserrat Medium"/>
                <a:cs typeface="Montserrat Medium"/>
                <a:sym typeface="Montserrat Medium"/>
              </a:rPr>
              <a:t>Mất tập trung</a:t>
            </a:r>
          </a:p>
          <a:p>
            <a:pPr algn="l">
              <a:lnSpc>
                <a:spcPts val="1575"/>
              </a:lnSpc>
            </a:pPr>
            <a:r>
              <a:rPr lang="vi-VN" sz="1050" b="1">
                <a:solidFill>
                  <a:srgbClr val="0B5184"/>
                </a:solidFill>
                <a:latin typeface="Montserrat Medium"/>
                <a:ea typeface="Montserrat Medium"/>
                <a:cs typeface="Montserrat Medium"/>
                <a:sym typeface="Montserrat Medium"/>
              </a:rPr>
              <a:t>Đó là những lúc quý vị dễ mất khả năng suy nghĩ tỉnh táo. Chúng sẽ dùng áp lực, sự sợ hãi và tính cấp bách để thúc ép quý vị đưa ra những quyết định nguy hiểm, hấp tấp.</a:t>
            </a:r>
            <a:endParaRPr lang="en-US" sz="1050" b="1">
              <a:solidFill>
                <a:srgbClr val="0B5184"/>
              </a:solidFill>
              <a:latin typeface="Montserrat Medium"/>
              <a:ea typeface="Montserrat Medium"/>
              <a:cs typeface="Montserrat Medium"/>
              <a:sym typeface="Montserrat Medium"/>
            </a:endParaRPr>
          </a:p>
        </p:txBody>
      </p:sp>
      <p:sp>
        <p:nvSpPr>
          <p:cNvPr id="3" name="TextBox 3"/>
          <p:cNvSpPr txBox="1"/>
          <p:nvPr/>
        </p:nvSpPr>
        <p:spPr>
          <a:xfrm>
            <a:off x="1173577" y="4814399"/>
            <a:ext cx="3685625" cy="1426929"/>
          </a:xfrm>
          <a:prstGeom prst="rect">
            <a:avLst/>
          </a:prstGeom>
        </p:spPr>
        <p:txBody>
          <a:bodyPr lIns="0" tIns="0" rIns="0" bIns="0" rtlCol="0" anchor="t">
            <a:spAutoFit/>
          </a:bodyPr>
          <a:lstStyle/>
          <a:p>
            <a:pPr algn="l">
              <a:lnSpc>
                <a:spcPct val="150000"/>
              </a:lnSpc>
            </a:pPr>
            <a:r>
              <a:rPr lang="vi-VN" sz="1050" b="1">
                <a:solidFill>
                  <a:srgbClr val="0B5184"/>
                </a:solidFill>
                <a:latin typeface="Montserrat Medium"/>
                <a:ea typeface="Montserrat Medium"/>
                <a:cs typeface="Montserrat Medium"/>
                <a:sym typeface="Montserrat Medium"/>
              </a:rPr>
              <a:t>Dành chút thời gian.</a:t>
            </a:r>
          </a:p>
          <a:p>
            <a:pPr algn="l">
              <a:lnSpc>
                <a:spcPct val="150000"/>
              </a:lnSpc>
            </a:pPr>
            <a:r>
              <a:rPr lang="vi-VN" sz="1050" b="1">
                <a:solidFill>
                  <a:srgbClr val="0B5184"/>
                </a:solidFill>
                <a:latin typeface="Montserrat Medium"/>
                <a:ea typeface="Montserrat Medium"/>
                <a:cs typeface="Montserrat Medium"/>
                <a:sym typeface="Montserrat Medium"/>
              </a:rPr>
              <a:t>Tự hỏi: “Việc này có đúng không?”</a:t>
            </a:r>
          </a:p>
          <a:p>
            <a:pPr algn="l">
              <a:lnSpc>
                <a:spcPct val="150000"/>
              </a:lnSpc>
            </a:pPr>
            <a:r>
              <a:rPr lang="vi-VN" sz="1050" b="1">
                <a:solidFill>
                  <a:srgbClr val="0B5184"/>
                </a:solidFill>
                <a:latin typeface="Montserrat Medium"/>
                <a:ea typeface="Montserrat Medium"/>
                <a:cs typeface="Montserrat Medium"/>
                <a:sym typeface="Montserrat Medium"/>
              </a:rPr>
              <a:t>Hỏi ý kiến người đáng tin cậy.</a:t>
            </a:r>
          </a:p>
          <a:p>
            <a:pPr algn="l">
              <a:lnSpc>
                <a:spcPct val="150000"/>
              </a:lnSpc>
            </a:pPr>
            <a:r>
              <a:rPr lang="vi-VN" sz="1050" b="1">
                <a:solidFill>
                  <a:srgbClr val="0B5184"/>
                </a:solidFill>
                <a:latin typeface="Montserrat Medium"/>
                <a:ea typeface="Montserrat Medium"/>
                <a:cs typeface="Montserrat Medium"/>
                <a:sym typeface="Montserrat Medium"/>
              </a:rPr>
              <a:t>Kiểm tra kỹ các chi tiết.</a:t>
            </a:r>
          </a:p>
          <a:p>
            <a:pPr algn="l">
              <a:lnSpc>
                <a:spcPct val="150000"/>
              </a:lnSpc>
            </a:pPr>
            <a:r>
              <a:rPr lang="vi-VN" sz="1050" b="1">
                <a:solidFill>
                  <a:srgbClr val="0B5184"/>
                </a:solidFill>
                <a:latin typeface="Montserrat Medium"/>
                <a:ea typeface="Montserrat Medium"/>
                <a:cs typeface="Montserrat Medium"/>
                <a:sym typeface="Montserrat Medium"/>
              </a:rPr>
              <a:t>Việc chậm lại chính là một trong những cách đơn giản và hiệu quả nhất để giữ an toàn.</a:t>
            </a:r>
            <a:endParaRPr lang="en-US" sz="1050" b="1">
              <a:solidFill>
                <a:srgbClr val="0B5184"/>
              </a:solidFill>
              <a:latin typeface="Montserrat Medium"/>
              <a:ea typeface="Montserrat Medium"/>
              <a:cs typeface="Montserrat Medium"/>
              <a:sym typeface="Montserrat Medium"/>
            </a:endParaRPr>
          </a:p>
        </p:txBody>
      </p:sp>
      <p:sp>
        <p:nvSpPr>
          <p:cNvPr id="4" name="TextBox 4"/>
          <p:cNvSpPr txBox="1"/>
          <p:nvPr/>
        </p:nvSpPr>
        <p:spPr>
          <a:xfrm>
            <a:off x="1173577" y="2161210"/>
            <a:ext cx="3619945" cy="465897"/>
          </a:xfrm>
          <a:prstGeom prst="rect">
            <a:avLst/>
          </a:prstGeom>
        </p:spPr>
        <p:txBody>
          <a:bodyPr lIns="0" tIns="0" rIns="0" bIns="0" rtlCol="0" anchor="t">
            <a:spAutoFit/>
          </a:bodyPr>
          <a:lstStyle/>
          <a:p>
            <a:pPr algn="l">
              <a:lnSpc>
                <a:spcPts val="1871"/>
              </a:lnSpc>
            </a:pPr>
            <a:r>
              <a:rPr lang="vi-VN" sz="1247" b="1">
                <a:solidFill>
                  <a:srgbClr val="0B5184"/>
                </a:solidFill>
                <a:latin typeface="Montserrat Bold"/>
                <a:ea typeface="Montserrat Bold"/>
                <a:cs typeface="Montserrat Bold"/>
                <a:sym typeface="Montserrat Bold"/>
              </a:rPr>
              <a:t>Cách phòng vệ tốt nhất trước các trò lừa đảo là: chậm lại.</a:t>
            </a:r>
            <a:endParaRPr lang="en-US" sz="1247" b="1">
              <a:solidFill>
                <a:srgbClr val="0B5184"/>
              </a:solidFill>
              <a:latin typeface="Montserrat Bold"/>
              <a:ea typeface="Montserrat Bold"/>
              <a:cs typeface="Montserrat Bold"/>
              <a:sym typeface="Montserrat Bold"/>
            </a:endParaRPr>
          </a:p>
        </p:txBody>
      </p:sp>
      <p:sp>
        <p:nvSpPr>
          <p:cNvPr id="5" name="TextBox 5"/>
          <p:cNvSpPr txBox="1"/>
          <p:nvPr/>
        </p:nvSpPr>
        <p:spPr>
          <a:xfrm>
            <a:off x="1173577" y="4509501"/>
            <a:ext cx="3619945" cy="222240"/>
          </a:xfrm>
          <a:prstGeom prst="rect">
            <a:avLst/>
          </a:prstGeom>
        </p:spPr>
        <p:txBody>
          <a:bodyPr lIns="0" tIns="0" rIns="0" bIns="0" rtlCol="0" anchor="t">
            <a:spAutoFit/>
          </a:bodyPr>
          <a:lstStyle/>
          <a:p>
            <a:pPr algn="l">
              <a:lnSpc>
                <a:spcPts val="1871"/>
              </a:lnSpc>
            </a:pPr>
            <a:r>
              <a:rPr lang="en-US" sz="1247" b="1">
                <a:solidFill>
                  <a:srgbClr val="0B5184"/>
                </a:solidFill>
                <a:latin typeface="Montserrat Bold"/>
                <a:ea typeface="Montserrat Bold"/>
                <a:cs typeface="Montserrat Bold"/>
                <a:sym typeface="Montserrat Bold"/>
              </a:rPr>
              <a:t>Dừng lại. Kiểm tra. Bảo vệ.</a:t>
            </a:r>
          </a:p>
        </p:txBody>
      </p:sp>
      <p:sp>
        <p:nvSpPr>
          <p:cNvPr id="6" name="Freeform 6"/>
          <p:cNvSpPr/>
          <p:nvPr/>
        </p:nvSpPr>
        <p:spPr>
          <a:xfrm>
            <a:off x="532800" y="2189785"/>
            <a:ext cx="162907" cy="162907"/>
          </a:xfrm>
          <a:custGeom>
            <a:avLst/>
            <a:gdLst/>
            <a:ahLst/>
            <a:cxnLst/>
            <a:rect l="l" t="t" r="r" b="b"/>
            <a:pathLst>
              <a:path w="162907" h="162907">
                <a:moveTo>
                  <a:pt x="0" y="0"/>
                </a:moveTo>
                <a:lnTo>
                  <a:pt x="162907" y="0"/>
                </a:lnTo>
                <a:lnTo>
                  <a:pt x="162907" y="162907"/>
                </a:lnTo>
                <a:lnTo>
                  <a:pt x="0" y="162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32800" y="4538076"/>
            <a:ext cx="162907" cy="162907"/>
          </a:xfrm>
          <a:custGeom>
            <a:avLst/>
            <a:gdLst/>
            <a:ahLst/>
            <a:cxnLst/>
            <a:rect l="l" t="t" r="r" b="b"/>
            <a:pathLst>
              <a:path w="162907" h="162907">
                <a:moveTo>
                  <a:pt x="0" y="0"/>
                </a:moveTo>
                <a:lnTo>
                  <a:pt x="162907" y="0"/>
                </a:lnTo>
                <a:lnTo>
                  <a:pt x="162907" y="162907"/>
                </a:lnTo>
                <a:lnTo>
                  <a:pt x="0" y="162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527050" y="1068175"/>
            <a:ext cx="4952999" cy="448841"/>
          </a:xfrm>
          <a:prstGeom prst="rect">
            <a:avLst/>
          </a:prstGeom>
        </p:spPr>
        <p:txBody>
          <a:bodyPr wrap="square" lIns="0" tIns="0" rIns="0" bIns="0" rtlCol="0" anchor="t">
            <a:spAutoFit/>
          </a:bodyPr>
          <a:lstStyle/>
          <a:p>
            <a:pPr algn="l">
              <a:lnSpc>
                <a:spcPts val="3519"/>
              </a:lnSpc>
            </a:pPr>
            <a:r>
              <a:rPr lang="en-US" sz="2800" b="1" spc="-87">
                <a:solidFill>
                  <a:srgbClr val="0B5184"/>
                </a:solidFill>
                <a:latin typeface="Montserrat Semi-Bold" panose="020B0604020202020204" charset="0"/>
                <a:ea typeface="Codec Pro Bold"/>
                <a:cs typeface="Montserrat Semi-Bold" panose="020B0604020202020204" charset="0"/>
                <a:sym typeface="Codec Pro Bold"/>
              </a:rPr>
              <a:t>Dừng lại. Kiểm tra. Bảo vệ.</a:t>
            </a:r>
          </a:p>
        </p:txBody>
      </p:sp>
      <p:sp>
        <p:nvSpPr>
          <p:cNvPr id="9" name="TextBox 9"/>
          <p:cNvSpPr txBox="1"/>
          <p:nvPr/>
        </p:nvSpPr>
        <p:spPr>
          <a:xfrm>
            <a:off x="532800" y="1623955"/>
            <a:ext cx="4262400" cy="485069"/>
          </a:xfrm>
          <a:prstGeom prst="rect">
            <a:avLst/>
          </a:prstGeom>
        </p:spPr>
        <p:txBody>
          <a:bodyPr lIns="0" tIns="0" rIns="0" bIns="0" rtlCol="0" anchor="t">
            <a:spAutoFit/>
          </a:bodyPr>
          <a:lstStyle/>
          <a:p>
            <a:pPr algn="l">
              <a:lnSpc>
                <a:spcPts val="1274"/>
              </a:lnSpc>
              <a:spcBef>
                <a:spcPct val="0"/>
              </a:spcBef>
            </a:pPr>
            <a:r>
              <a:rPr lang="vi-VN" sz="910" b="1" i="1">
                <a:solidFill>
                  <a:srgbClr val="0075A5"/>
                </a:solidFill>
                <a:latin typeface="Montserrat Semi-Bold Italics"/>
                <a:ea typeface="Montserrat Semi-Bold Italics"/>
                <a:cs typeface="Montserrat Semi-Bold Italics"/>
                <a:sym typeface="Montserrat Semi-Bold Italics"/>
              </a:rPr>
              <a:t>"Tôi không thể tin được những gì mình đã làm… chỉ trong vài phút, tôi đã làm đúng những gì họ yêu cầu, và khoảng một tiếng sau tôi mới nghĩ: ‘Trời ơi, sao mình lại làm thế nhỉ?’"</a:t>
            </a:r>
            <a:endParaRPr lang="en-US" sz="910" b="1" i="1">
              <a:solidFill>
                <a:srgbClr val="0075A5"/>
              </a:solidFill>
              <a:latin typeface="Montserrat Semi-Bold Italics"/>
              <a:ea typeface="Montserrat Semi-Bold Italics"/>
              <a:cs typeface="Montserrat Semi-Bold Italics"/>
              <a:sym typeface="Montserrat Semi-Bold Italics"/>
            </a:endParaRPr>
          </a:p>
        </p:txBody>
      </p:sp>
      <p:sp>
        <p:nvSpPr>
          <p:cNvPr id="10" name="Freeform 10"/>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12" name="TextBox 12"/>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13" name="TextBox 13"/>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02</a:t>
            </a:r>
          </a:p>
        </p:txBody>
      </p:sp>
    </p:spTree>
    <p:extLst>
      <p:ext uri="{BB962C8B-B14F-4D97-AF65-F5344CB8AC3E}">
        <p14:creationId xmlns:p14="http://schemas.microsoft.com/office/powerpoint/2010/main" val="371609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1644650"/>
            <a:ext cx="4413850" cy="5565626"/>
          </a:xfrm>
          <a:prstGeom prst="rect">
            <a:avLst/>
          </a:prstGeom>
        </p:spPr>
        <p:txBody>
          <a:bodyPr wrap="square" lIns="0" tIns="0" rIns="0" bIns="0" rtlCol="0" anchor="t">
            <a:spAutoFit/>
          </a:bodyPr>
          <a:lstStyle/>
          <a:p>
            <a:pPr algn="just">
              <a:lnSpc>
                <a:spcPts val="1399"/>
              </a:lnSpc>
            </a:pPr>
            <a:r>
              <a:rPr lang="en-US" sz="999" b="1" dirty="0">
                <a:solidFill>
                  <a:srgbClr val="0B5184"/>
                </a:solidFill>
                <a:latin typeface="Montserrat Medium"/>
                <a:ea typeface="Montserrat Medium"/>
                <a:cs typeface="Montserrat Medium"/>
                <a:sym typeface="Montserrat Medium"/>
              </a:rPr>
              <a:t>Các </a:t>
            </a:r>
            <a:r>
              <a:rPr lang="en-US" sz="999" b="1" dirty="0" err="1">
                <a:solidFill>
                  <a:srgbClr val="0B5184"/>
                </a:solidFill>
                <a:latin typeface="Montserrat Medium"/>
                <a:ea typeface="Montserrat Medium"/>
                <a:cs typeface="Montserrat Medium"/>
                <a:sym typeface="Montserrat Medium"/>
              </a:rPr>
              <a:t>trò</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lừa</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đảo</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này</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nhắm</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đến</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việc</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kiểm</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soát</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thiết</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bị</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của</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quý</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vị</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và</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truy</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cập</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thông</a:t>
            </a:r>
            <a:r>
              <a:rPr lang="en-US" sz="999" b="1" dirty="0">
                <a:solidFill>
                  <a:srgbClr val="0B5184"/>
                </a:solidFill>
                <a:latin typeface="Montserrat Medium"/>
                <a:ea typeface="Montserrat Medium"/>
                <a:cs typeface="Montserrat Medium"/>
                <a:sym typeface="Montserrat Medium"/>
              </a:rPr>
              <a:t> tin </a:t>
            </a:r>
            <a:r>
              <a:rPr lang="en-US" sz="999" b="1" dirty="0" err="1">
                <a:solidFill>
                  <a:srgbClr val="0B5184"/>
                </a:solidFill>
                <a:latin typeface="Montserrat Medium"/>
                <a:ea typeface="Montserrat Medium"/>
                <a:cs typeface="Montserrat Medium"/>
                <a:sym typeface="Montserrat Medium"/>
              </a:rPr>
              <a:t>cá</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nhân</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của</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quý</a:t>
            </a:r>
            <a:r>
              <a:rPr lang="en-US" sz="999" b="1" dirty="0">
                <a:solidFill>
                  <a:srgbClr val="0B5184"/>
                </a:solidFill>
                <a:latin typeface="Montserrat Medium"/>
                <a:ea typeface="Montserrat Medium"/>
                <a:cs typeface="Montserrat Medium"/>
                <a:sym typeface="Montserrat Medium"/>
              </a:rPr>
              <a:t> </a:t>
            </a:r>
            <a:r>
              <a:rPr lang="en-US" sz="999" b="1" dirty="0" err="1">
                <a:solidFill>
                  <a:srgbClr val="0B5184"/>
                </a:solidFill>
                <a:latin typeface="Montserrat Medium"/>
                <a:ea typeface="Montserrat Medium"/>
                <a:cs typeface="Montserrat Medium"/>
                <a:sym typeface="Montserrat Medium"/>
              </a:rPr>
              <a:t>vị</a:t>
            </a:r>
            <a:r>
              <a:rPr lang="en-US" sz="999" b="1" dirty="0">
                <a:solidFill>
                  <a:srgbClr val="0B5184"/>
                </a:solidFill>
                <a:latin typeface="Montserrat Medium"/>
                <a:ea typeface="Montserrat Medium"/>
                <a:cs typeface="Montserrat Medium"/>
                <a:sym typeface="Montserrat Medium"/>
              </a:rPr>
              <a:t>.</a:t>
            </a: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vi-VN" sz="999" b="1" dirty="0">
                <a:solidFill>
                  <a:srgbClr val="0B5184"/>
                </a:solidFill>
                <a:latin typeface="Montserrat Medium"/>
                <a:ea typeface="Montserrat Medium"/>
                <a:cs typeface="Montserrat Medium"/>
                <a:sym typeface="Montserrat Medium"/>
              </a:rPr>
              <a:t>Chúng thường bắt đầu bằng cách thu hút sự chú ý của quý vị:</a:t>
            </a:r>
          </a:p>
          <a:p>
            <a:pPr algn="just">
              <a:lnSpc>
                <a:spcPts val="1399"/>
              </a:lnSpc>
            </a:pPr>
            <a:r>
              <a:rPr lang="vi-VN"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Một</a:t>
            </a:r>
            <a:r>
              <a:rPr lang="en-AU" sz="999" b="1" dirty="0">
                <a:solidFill>
                  <a:srgbClr val="0B5184"/>
                </a:solidFill>
                <a:latin typeface="Montserrat Medium"/>
                <a:ea typeface="Montserrat Medium"/>
                <a:cs typeface="Montserrat Medium"/>
                <a:sym typeface="Montserrat Medium"/>
              </a:rPr>
              <a:t> c</a:t>
            </a:r>
            <a:r>
              <a:rPr lang="vi-VN" sz="999" b="1" dirty="0">
                <a:solidFill>
                  <a:srgbClr val="0B5184"/>
                </a:solidFill>
                <a:latin typeface="Montserrat Medium"/>
                <a:ea typeface="Montserrat Medium"/>
                <a:cs typeface="Montserrat Medium"/>
                <a:sym typeface="Montserrat Medium"/>
              </a:rPr>
              <a:t>ảnh báo </a:t>
            </a:r>
            <a:r>
              <a:rPr lang="en-AU" sz="999" b="1" dirty="0" err="1">
                <a:solidFill>
                  <a:srgbClr val="0B5184"/>
                </a:solidFill>
                <a:latin typeface="Montserrat Medium"/>
                <a:ea typeface="Montserrat Medium"/>
                <a:cs typeface="Montserrat Medium"/>
                <a:sym typeface="Montserrat Medium"/>
              </a:rPr>
              <a:t>xuất</a:t>
            </a:r>
            <a:r>
              <a:rPr lang="en-AU"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hiện</a:t>
            </a:r>
            <a:r>
              <a:rPr lang="en-AU" sz="999" b="1" dirty="0">
                <a:solidFill>
                  <a:srgbClr val="0B5184"/>
                </a:solidFill>
                <a:latin typeface="Montserrat Medium"/>
                <a:ea typeface="Montserrat Medium"/>
                <a:cs typeface="Montserrat Medium"/>
                <a:sym typeface="Montserrat Medium"/>
              </a:rPr>
              <a:t> v</a:t>
            </a:r>
            <a:r>
              <a:rPr lang="vi-VN" sz="999" b="1" dirty="0">
                <a:solidFill>
                  <a:srgbClr val="0B5184"/>
                </a:solidFill>
                <a:latin typeface="Montserrat Medium"/>
                <a:ea typeface="Montserrat Medium"/>
                <a:cs typeface="Montserrat Medium"/>
                <a:sym typeface="Montserrat Medium"/>
              </a:rPr>
              <a:t>ề virus hoặc tin tặc</a:t>
            </a:r>
          </a:p>
          <a:p>
            <a:pPr algn="just">
              <a:lnSpc>
                <a:spcPts val="1399"/>
              </a:lnSpc>
            </a:pPr>
            <a:r>
              <a:rPr lang="vi-VN"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Những</a:t>
            </a:r>
            <a:r>
              <a:rPr lang="en-AU" sz="999" b="1" dirty="0">
                <a:solidFill>
                  <a:srgbClr val="0B5184"/>
                </a:solidFill>
                <a:latin typeface="Montserrat Medium"/>
                <a:ea typeface="Montserrat Medium"/>
                <a:cs typeface="Montserrat Medium"/>
                <a:sym typeface="Montserrat Medium"/>
              </a:rPr>
              <a:t> t</a:t>
            </a:r>
            <a:r>
              <a:rPr lang="vi-VN" sz="999" b="1" dirty="0">
                <a:solidFill>
                  <a:srgbClr val="0B5184"/>
                </a:solidFill>
                <a:latin typeface="Montserrat Medium"/>
                <a:ea typeface="Montserrat Medium"/>
                <a:cs typeface="Montserrat Medium"/>
                <a:sym typeface="Montserrat Medium"/>
              </a:rPr>
              <a:t>hông điệp nhấp nháy màu đỏ, đôi khi kèm theo âm thanh cảnh báo lớn</a:t>
            </a:r>
          </a:p>
          <a:p>
            <a:pPr algn="just">
              <a:lnSpc>
                <a:spcPts val="1399"/>
              </a:lnSpc>
            </a:pPr>
            <a:r>
              <a:rPr lang="vi-VN"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Một</a:t>
            </a:r>
            <a:r>
              <a:rPr lang="en-AU" sz="999" b="1" dirty="0">
                <a:solidFill>
                  <a:srgbClr val="0B5184"/>
                </a:solidFill>
                <a:latin typeface="Montserrat Medium"/>
                <a:ea typeface="Montserrat Medium"/>
                <a:cs typeface="Montserrat Medium"/>
                <a:sym typeface="Montserrat Medium"/>
              </a:rPr>
              <a:t> c</a:t>
            </a:r>
            <a:r>
              <a:rPr lang="vi-VN" sz="999" b="1" dirty="0">
                <a:solidFill>
                  <a:srgbClr val="0B5184"/>
                </a:solidFill>
                <a:latin typeface="Montserrat Medium"/>
                <a:ea typeface="Montserrat Medium"/>
                <a:cs typeface="Montserrat Medium"/>
                <a:sym typeface="Montserrat Medium"/>
              </a:rPr>
              <a:t>uộc gọi điện thoại giả danh “ngân hàng”, nhà mạng</a:t>
            </a:r>
            <a:r>
              <a:rPr lang="en-AU"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điện</a:t>
            </a:r>
            <a:r>
              <a:rPr lang="en-AU"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thoại</a:t>
            </a:r>
            <a:r>
              <a:rPr lang="vi-VN" sz="999" b="1" dirty="0">
                <a:solidFill>
                  <a:srgbClr val="0B5184"/>
                </a:solidFill>
                <a:latin typeface="Montserrat Medium"/>
                <a:ea typeface="Montserrat Medium"/>
                <a:cs typeface="Montserrat Medium"/>
                <a:sym typeface="Montserrat Medium"/>
              </a:rPr>
              <a:t>, hoặc nhà cung cấp internet thông báo rằng có sự cố </a:t>
            </a:r>
            <a:endParaRPr lang="en-AU" sz="999" b="1" dirty="0">
              <a:solidFill>
                <a:srgbClr val="0B5184"/>
              </a:solidFill>
              <a:latin typeface="Montserrat Medium"/>
              <a:ea typeface="Montserrat Medium"/>
              <a:cs typeface="Montserrat Medium"/>
              <a:sym typeface="Montserrat Medium"/>
            </a:endParaRPr>
          </a:p>
          <a:p>
            <a:pPr algn="just">
              <a:lnSpc>
                <a:spcPts val="1399"/>
              </a:lnSpc>
            </a:pPr>
            <a:r>
              <a:rPr lang="en-AU"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với</a:t>
            </a:r>
            <a:r>
              <a:rPr lang="vi-VN" sz="999" b="1" dirty="0">
                <a:solidFill>
                  <a:srgbClr val="0B5184"/>
                </a:solidFill>
                <a:latin typeface="Montserrat Medium"/>
                <a:ea typeface="Montserrat Medium"/>
                <a:cs typeface="Montserrat Medium"/>
                <a:sym typeface="Montserrat Medium"/>
              </a:rPr>
              <a:t> tài khoản của quý vị</a:t>
            </a:r>
          </a:p>
          <a:p>
            <a:pPr algn="just">
              <a:lnSpc>
                <a:spcPts val="1399"/>
              </a:lnSpc>
            </a:pPr>
            <a:endParaRPr lang="vi-VN" sz="999" b="1" dirty="0">
              <a:solidFill>
                <a:srgbClr val="0B5184"/>
              </a:solidFill>
              <a:latin typeface="Montserrat Medium"/>
              <a:ea typeface="Montserrat Medium"/>
              <a:cs typeface="Montserrat Medium"/>
              <a:sym typeface="Montserrat Medium"/>
            </a:endParaRPr>
          </a:p>
          <a:p>
            <a:pPr algn="just">
              <a:lnSpc>
                <a:spcPts val="1399"/>
              </a:lnSpc>
            </a:pPr>
            <a:r>
              <a:rPr lang="vi-VN" sz="999" b="1" dirty="0">
                <a:solidFill>
                  <a:srgbClr val="0B5184"/>
                </a:solidFill>
                <a:latin typeface="Montserrat Medium"/>
                <a:ea typeface="Montserrat Medium"/>
                <a:cs typeface="Montserrat Medium"/>
                <a:sym typeface="Montserrat Medium"/>
              </a:rPr>
              <a:t>Từ đó, quý vị có thể bị dẫn dắt đến một “đường dây hỗ trợ” giả mạo.</a:t>
            </a:r>
          </a:p>
          <a:p>
            <a:pPr algn="just">
              <a:lnSpc>
                <a:spcPts val="1399"/>
              </a:lnSpc>
            </a:pPr>
            <a:r>
              <a:rPr lang="vi-VN" sz="999" b="1" dirty="0">
                <a:solidFill>
                  <a:srgbClr val="0B5184"/>
                </a:solidFill>
                <a:latin typeface="Montserrat Medium"/>
                <a:ea typeface="Montserrat Medium"/>
                <a:cs typeface="Montserrat Medium"/>
                <a:sym typeface="Montserrat Medium"/>
              </a:rPr>
              <a:t>Người ở đầu dây có thể nói chuyện rất tử tế, nhưng mục đích thật sự là dụ quý vị tải về phần mềm — điều này cho phép họ truy cập từ xa vào thiết bị của quý vị.</a:t>
            </a:r>
          </a:p>
          <a:p>
            <a:pPr algn="just">
              <a:lnSpc>
                <a:spcPts val="1399"/>
              </a:lnSpc>
            </a:pPr>
            <a:endParaRPr lang="vi-VN" sz="999" b="1" dirty="0">
              <a:solidFill>
                <a:srgbClr val="0B5184"/>
              </a:solidFill>
              <a:latin typeface="Montserrat Medium"/>
              <a:ea typeface="Montserrat Medium"/>
              <a:cs typeface="Montserrat Medium"/>
              <a:sym typeface="Montserrat Medium"/>
            </a:endParaRPr>
          </a:p>
          <a:p>
            <a:pPr algn="just">
              <a:lnSpc>
                <a:spcPts val="1399"/>
              </a:lnSpc>
            </a:pPr>
            <a:r>
              <a:rPr lang="vi-VN" sz="999" b="1" dirty="0">
                <a:solidFill>
                  <a:srgbClr val="0B5184"/>
                </a:solidFill>
                <a:latin typeface="Montserrat Medium"/>
                <a:ea typeface="Montserrat Medium"/>
                <a:cs typeface="Montserrat Medium"/>
                <a:sym typeface="Montserrat Medium"/>
              </a:rPr>
              <a:t>Khi đã truy cập được, họ có thể:</a:t>
            </a:r>
          </a:p>
          <a:p>
            <a:pPr algn="just">
              <a:lnSpc>
                <a:spcPts val="1399"/>
              </a:lnSpc>
            </a:pPr>
            <a:r>
              <a:rPr lang="vi-VN" sz="999" b="1" dirty="0">
                <a:solidFill>
                  <a:srgbClr val="0B5184"/>
                </a:solidFill>
                <a:latin typeface="Montserrat Medium"/>
                <a:ea typeface="Montserrat Medium"/>
                <a:cs typeface="Montserrat Medium"/>
                <a:sym typeface="Montserrat Medium"/>
              </a:rPr>
              <a:t>– Đánh cắp </a:t>
            </a:r>
            <a:r>
              <a:rPr lang="en-AU" sz="999" b="1" dirty="0" err="1">
                <a:solidFill>
                  <a:srgbClr val="0B5184"/>
                </a:solidFill>
                <a:latin typeface="Montserrat Medium"/>
                <a:ea typeface="Montserrat Medium"/>
                <a:cs typeface="Montserrat Medium"/>
                <a:sym typeface="Montserrat Medium"/>
              </a:rPr>
              <a:t>các</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mật khẩu của quý vị</a:t>
            </a:r>
          </a:p>
          <a:p>
            <a:pPr algn="just">
              <a:lnSpc>
                <a:spcPts val="1399"/>
              </a:lnSpc>
            </a:pPr>
            <a:r>
              <a:rPr lang="vi-VN" sz="999" b="1" dirty="0">
                <a:solidFill>
                  <a:srgbClr val="0B5184"/>
                </a:solidFill>
                <a:latin typeface="Montserrat Medium"/>
                <a:ea typeface="Montserrat Medium"/>
                <a:cs typeface="Montserrat Medium"/>
                <a:sym typeface="Montserrat Medium"/>
              </a:rPr>
              <a:t>– Truy cập </a:t>
            </a:r>
            <a:r>
              <a:rPr lang="en-AU" sz="999" b="1" dirty="0" err="1">
                <a:solidFill>
                  <a:srgbClr val="0B5184"/>
                </a:solidFill>
                <a:latin typeface="Montserrat Medium"/>
                <a:ea typeface="Montserrat Medium"/>
                <a:cs typeface="Montserrat Medium"/>
                <a:sym typeface="Montserrat Medium"/>
              </a:rPr>
              <a:t>các</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tài khoản ngân hàng</a:t>
            </a:r>
          </a:p>
          <a:p>
            <a:pPr algn="just">
              <a:lnSpc>
                <a:spcPts val="1399"/>
              </a:lnSpc>
            </a:pPr>
            <a:r>
              <a:rPr lang="vi-VN" sz="999" b="1" dirty="0">
                <a:solidFill>
                  <a:srgbClr val="0B5184"/>
                </a:solidFill>
                <a:latin typeface="Montserrat Medium"/>
                <a:ea typeface="Montserrat Medium"/>
                <a:cs typeface="Montserrat Medium"/>
                <a:sym typeface="Montserrat Medium"/>
              </a:rPr>
              <a:t>– Khóa quý vị khỏi chính dữ liệu của mình</a:t>
            </a:r>
          </a:p>
          <a:p>
            <a:pPr algn="just">
              <a:lnSpc>
                <a:spcPts val="1399"/>
              </a:lnSpc>
            </a:pPr>
            <a:endParaRPr lang="vi-VN" sz="999" b="1" dirty="0">
              <a:solidFill>
                <a:srgbClr val="0B5184"/>
              </a:solidFill>
              <a:latin typeface="Montserrat Medium"/>
              <a:ea typeface="Montserrat Medium"/>
              <a:cs typeface="Montserrat Medium"/>
              <a:sym typeface="Montserrat Medium"/>
            </a:endParaRPr>
          </a:p>
          <a:p>
            <a:pPr algn="just">
              <a:lnSpc>
                <a:spcPts val="1399"/>
              </a:lnSpc>
            </a:pPr>
            <a:r>
              <a:rPr lang="vi-VN" sz="999" b="1" dirty="0">
                <a:solidFill>
                  <a:srgbClr val="0B5184"/>
                </a:solidFill>
                <a:latin typeface="Montserrat Medium"/>
                <a:ea typeface="Montserrat Medium"/>
                <a:cs typeface="Montserrat Medium"/>
                <a:sym typeface="Montserrat Medium"/>
              </a:rPr>
              <a:t>Không bao giờ cho phép truy cập từ xa nếu quý vị không phải là người chủ động liên </a:t>
            </a:r>
            <a:r>
              <a:rPr lang="en-AU" sz="999" b="1" dirty="0" err="1">
                <a:solidFill>
                  <a:srgbClr val="0B5184"/>
                </a:solidFill>
                <a:latin typeface="Montserrat Medium"/>
                <a:ea typeface="Montserrat Medium"/>
                <a:cs typeface="Montserrat Medium"/>
                <a:sym typeface="Montserrat Medium"/>
              </a:rPr>
              <a:t>lạc</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với nhà cung cấp đáng tin cậy.</a:t>
            </a:r>
          </a:p>
          <a:p>
            <a:pPr algn="just">
              <a:lnSpc>
                <a:spcPts val="1399"/>
              </a:lnSpc>
            </a:pPr>
            <a:endParaRPr lang="vi-VN" sz="999" b="1" dirty="0">
              <a:solidFill>
                <a:srgbClr val="0B5184"/>
              </a:solidFill>
              <a:latin typeface="Montserrat Medium"/>
              <a:ea typeface="Montserrat Medium"/>
              <a:cs typeface="Montserrat Medium"/>
              <a:sym typeface="Montserrat Medium"/>
            </a:endParaRPr>
          </a:p>
          <a:p>
            <a:pPr algn="just">
              <a:lnSpc>
                <a:spcPts val="1399"/>
              </a:lnSpc>
            </a:pPr>
            <a:r>
              <a:rPr lang="en-AU" sz="999" b="1" dirty="0" err="1">
                <a:solidFill>
                  <a:srgbClr val="0B5184"/>
                </a:solidFill>
                <a:latin typeface="Montserrat Medium"/>
                <a:ea typeface="Montserrat Medium"/>
                <a:cs typeface="Montserrat Medium"/>
                <a:sym typeface="Montserrat Medium"/>
              </a:rPr>
              <a:t>Nếu</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quý vị nghĩ rằng mình đã cho phép truy cập từ xa?</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vi-VN" sz="999" b="1" dirty="0">
              <a:solidFill>
                <a:srgbClr val="0B5184"/>
              </a:solidFill>
              <a:latin typeface="Montserrat Medium"/>
              <a:ea typeface="Montserrat Medium"/>
              <a:cs typeface="Montserrat Medium"/>
              <a:sym typeface="Montserrat Medium"/>
            </a:endParaRPr>
          </a:p>
          <a:p>
            <a:pPr algn="just">
              <a:lnSpc>
                <a:spcPts val="1399"/>
              </a:lnSpc>
            </a:pPr>
            <a:r>
              <a:rPr lang="vi-VN" sz="999" b="1" dirty="0">
                <a:solidFill>
                  <a:srgbClr val="0B5184"/>
                </a:solidFill>
                <a:latin typeface="Montserrat Medium"/>
                <a:ea typeface="Montserrat Medium"/>
                <a:cs typeface="Montserrat Medium"/>
                <a:sym typeface="Montserrat Medium"/>
              </a:rPr>
              <a:t>H</a:t>
            </a:r>
            <a:r>
              <a:rPr lang="en-AU" sz="999" b="1" dirty="0" err="1">
                <a:solidFill>
                  <a:srgbClr val="0B5184"/>
                </a:solidFill>
                <a:latin typeface="Montserrat Medium"/>
                <a:ea typeface="Montserrat Medium"/>
                <a:cs typeface="Montserrat Medium"/>
                <a:sym typeface="Montserrat Medium"/>
              </a:rPr>
              <a:t>ãy</a:t>
            </a:r>
            <a:r>
              <a:rPr lang="en-AU" sz="999" b="1" dirty="0">
                <a:solidFill>
                  <a:srgbClr val="0B5184"/>
                </a:solidFill>
                <a:latin typeface="Montserrat Medium"/>
                <a:ea typeface="Montserrat Medium"/>
                <a:cs typeface="Montserrat Medium"/>
                <a:sym typeface="Montserrat Medium"/>
              </a:rPr>
              <a:t> h</a:t>
            </a:r>
            <a:r>
              <a:rPr lang="vi-VN" sz="999" b="1" dirty="0">
                <a:solidFill>
                  <a:srgbClr val="0B5184"/>
                </a:solidFill>
                <a:latin typeface="Montserrat Medium"/>
                <a:ea typeface="Montserrat Medium"/>
                <a:cs typeface="Montserrat Medium"/>
                <a:sym typeface="Montserrat Medium"/>
              </a:rPr>
              <a:t>ành động nhanh:</a:t>
            </a:r>
          </a:p>
          <a:p>
            <a:pPr algn="just">
              <a:lnSpc>
                <a:spcPts val="1399"/>
              </a:lnSpc>
            </a:pPr>
            <a:r>
              <a:rPr lang="vi-VN" sz="999" b="1" dirty="0">
                <a:solidFill>
                  <a:srgbClr val="0B5184"/>
                </a:solidFill>
                <a:latin typeface="Montserrat Medium"/>
                <a:ea typeface="Montserrat Medium"/>
                <a:cs typeface="Montserrat Medium"/>
                <a:sym typeface="Montserrat Medium"/>
              </a:rPr>
              <a:t>– Ngắt kết nối Wi-Fi ngay lập tức</a:t>
            </a:r>
          </a:p>
          <a:p>
            <a:pPr algn="just">
              <a:lnSpc>
                <a:spcPts val="1399"/>
              </a:lnSpc>
            </a:pPr>
            <a:r>
              <a:rPr lang="vi-VN" sz="999" b="1" dirty="0">
                <a:solidFill>
                  <a:srgbClr val="0B5184"/>
                </a:solidFill>
                <a:latin typeface="Montserrat Medium"/>
                <a:ea typeface="Montserrat Medium"/>
                <a:cs typeface="Montserrat Medium"/>
                <a:sym typeface="Montserrat Medium"/>
              </a:rPr>
              <a:t>– Liên </a:t>
            </a:r>
            <a:r>
              <a:rPr lang="en-AU" sz="999" b="1" dirty="0" err="1">
                <a:solidFill>
                  <a:srgbClr val="0B5184"/>
                </a:solidFill>
                <a:latin typeface="Montserrat Medium"/>
                <a:ea typeface="Montserrat Medium"/>
                <a:cs typeface="Montserrat Medium"/>
                <a:sym typeface="Montserrat Medium"/>
              </a:rPr>
              <a:t>lạc</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ngân hàng hoặc tổ chức tài chính ngay</a:t>
            </a:r>
          </a:p>
          <a:p>
            <a:pPr algn="just">
              <a:lnSpc>
                <a:spcPts val="1399"/>
              </a:lnSpc>
            </a:pPr>
            <a:r>
              <a:rPr lang="vi-VN" sz="999" b="1" dirty="0">
                <a:solidFill>
                  <a:srgbClr val="0B5184"/>
                </a:solidFill>
                <a:latin typeface="Montserrat Medium"/>
                <a:ea typeface="Montserrat Medium"/>
                <a:cs typeface="Montserrat Medium"/>
                <a:sym typeface="Montserrat Medium"/>
              </a:rPr>
              <a:t>– Tìm kiếm hỗ trợ kỹ thuật đáng tin cậy</a:t>
            </a:r>
            <a:endParaRPr lang="en-US" sz="999" b="1" dirty="0">
              <a:solidFill>
                <a:srgbClr val="0B5184"/>
              </a:solidFill>
              <a:latin typeface="Montserrat Bold"/>
              <a:ea typeface="Montserrat Bold"/>
              <a:cs typeface="Montserrat Bold"/>
              <a:sym typeface="Montserrat Bold"/>
            </a:endParaRPr>
          </a:p>
        </p:txBody>
      </p:sp>
      <p:sp>
        <p:nvSpPr>
          <p:cNvPr id="3" name="Freeform 3"/>
          <p:cNvSpPr/>
          <p:nvPr/>
        </p:nvSpPr>
        <p:spPr>
          <a:xfrm>
            <a:off x="4080494" y="806450"/>
            <a:ext cx="714706" cy="768501"/>
          </a:xfrm>
          <a:custGeom>
            <a:avLst/>
            <a:gdLst/>
            <a:ahLst/>
            <a:cxnLst/>
            <a:rect l="l" t="t" r="r" b="b"/>
            <a:pathLst>
              <a:path w="714706" h="768501">
                <a:moveTo>
                  <a:pt x="0" y="0"/>
                </a:moveTo>
                <a:lnTo>
                  <a:pt x="714706" y="0"/>
                </a:lnTo>
                <a:lnTo>
                  <a:pt x="714706" y="768500"/>
                </a:lnTo>
                <a:lnTo>
                  <a:pt x="0" y="76850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532800" y="1083187"/>
            <a:ext cx="3208164" cy="418384"/>
          </a:xfrm>
          <a:prstGeom prst="rect">
            <a:avLst/>
          </a:prstGeom>
        </p:spPr>
        <p:txBody>
          <a:bodyPr lIns="0" tIns="0" rIns="0" bIns="0" rtlCol="0" anchor="t">
            <a:spAutoFit/>
          </a:bodyPr>
          <a:lstStyle/>
          <a:p>
            <a:pPr marL="0" lvl="1" indent="0" algn="l">
              <a:lnSpc>
                <a:spcPts val="3519"/>
              </a:lnSpc>
            </a:pPr>
            <a:r>
              <a:rPr lang="en-US" sz="2800" b="1" spc="-87">
                <a:solidFill>
                  <a:srgbClr val="0B5184"/>
                </a:solidFill>
                <a:latin typeface="Montserrat Semi-Bold" panose="020B0604020202020204" charset="0"/>
                <a:ea typeface="Codec Pro Bold"/>
                <a:cs typeface="Montserrat Semi-Bold" panose="020B0604020202020204" charset="0"/>
                <a:sym typeface="Codec Pro Bold"/>
              </a:rPr>
              <a:t>Truy cập từ xa</a:t>
            </a:r>
          </a:p>
        </p:txBody>
      </p:sp>
      <p:sp>
        <p:nvSpPr>
          <p:cNvPr id="5" name="Freeform 5"/>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03</a:t>
            </a:r>
          </a:p>
        </p:txBody>
      </p:sp>
    </p:spTree>
    <p:extLst>
      <p:ext uri="{BB962C8B-B14F-4D97-AF65-F5344CB8AC3E}">
        <p14:creationId xmlns:p14="http://schemas.microsoft.com/office/powerpoint/2010/main" val="404492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1263650"/>
            <a:ext cx="4262400" cy="5911426"/>
          </a:xfrm>
          <a:prstGeom prst="rect">
            <a:avLst/>
          </a:prstGeom>
        </p:spPr>
        <p:txBody>
          <a:bodyPr lIns="0" tIns="0" rIns="0" bIns="0" rtlCol="0" anchor="t">
            <a:spAutoFit/>
          </a:bodyPr>
          <a:lstStyle/>
          <a:p>
            <a:pPr algn="l">
              <a:lnSpc>
                <a:spcPts val="1399"/>
              </a:lnSpc>
            </a:pPr>
            <a:r>
              <a:rPr lang="vi-VN" sz="999" b="1" dirty="0">
                <a:solidFill>
                  <a:srgbClr val="0B5184"/>
                </a:solidFill>
                <a:latin typeface="Montserrat Medium"/>
                <a:ea typeface="Montserrat Medium"/>
                <a:cs typeface="Montserrat Medium"/>
                <a:sym typeface="Montserrat Medium"/>
              </a:rPr>
              <a:t>Mật khẩu là </a:t>
            </a:r>
            <a:r>
              <a:rPr lang="en-AU" sz="999" b="1" dirty="0" err="1">
                <a:solidFill>
                  <a:srgbClr val="0B5184"/>
                </a:solidFill>
                <a:latin typeface="Montserrat Medium"/>
                <a:ea typeface="Montserrat Medium"/>
                <a:cs typeface="Montserrat Medium"/>
                <a:sym typeface="Montserrat Medium"/>
              </a:rPr>
              <a:t>hàng</a:t>
            </a:r>
            <a:r>
              <a:rPr lang="en-AU"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rào</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bảo vệ đầu tiên của quý vị khi trực tuyến.</a:t>
            </a:r>
          </a:p>
          <a:p>
            <a:pPr algn="l">
              <a:lnSpc>
                <a:spcPts val="1399"/>
              </a:lnSpc>
            </a:pPr>
            <a:endParaRPr lang="vi-VN" sz="999" b="1" dirty="0">
              <a:solidFill>
                <a:srgbClr val="0B5184"/>
              </a:solidFill>
              <a:latin typeface="Montserrat Medium"/>
              <a:ea typeface="Montserrat Medium"/>
              <a:cs typeface="Montserrat Medium"/>
              <a:sym typeface="Montserrat Medium"/>
            </a:endParaRPr>
          </a:p>
          <a:p>
            <a:pPr algn="l">
              <a:lnSpc>
                <a:spcPts val="1399"/>
              </a:lnSpc>
            </a:pPr>
            <a:r>
              <a:rPr lang="vi-VN" sz="999" b="1" dirty="0">
                <a:solidFill>
                  <a:srgbClr val="0B5184"/>
                </a:solidFill>
                <a:latin typeface="Montserrat Medium"/>
                <a:ea typeface="Montserrat Medium"/>
                <a:cs typeface="Montserrat Medium"/>
                <a:sym typeface="Montserrat Medium"/>
              </a:rPr>
              <a:t>Sử dụng cùng một mật khẩu cho mọi tài khoản có thể là việc dễ dàng — nhưng lại rủi ro.</a:t>
            </a:r>
          </a:p>
          <a:p>
            <a:pPr algn="l">
              <a:lnSpc>
                <a:spcPts val="1399"/>
              </a:lnSpc>
            </a:pPr>
            <a:r>
              <a:rPr lang="vi-VN" sz="999" b="1" dirty="0">
                <a:solidFill>
                  <a:srgbClr val="0B5184"/>
                </a:solidFill>
                <a:latin typeface="Montserrat Medium"/>
                <a:ea typeface="Montserrat Medium"/>
                <a:cs typeface="Montserrat Medium"/>
                <a:sym typeface="Montserrat Medium"/>
              </a:rPr>
              <a:t>Nếu một mật khẩu bị hack, kẻ lừa đảo có thể truy cập vào mọi thứ.</a:t>
            </a:r>
          </a:p>
          <a:p>
            <a:pPr algn="l">
              <a:lnSpc>
                <a:spcPts val="1399"/>
              </a:lnSpc>
            </a:pPr>
            <a:endParaRPr lang="vi-VN" sz="999" b="1" dirty="0">
              <a:solidFill>
                <a:srgbClr val="0B5184"/>
              </a:solidFill>
              <a:latin typeface="Montserrat Medium"/>
              <a:ea typeface="Montserrat Medium"/>
              <a:cs typeface="Montserrat Medium"/>
              <a:sym typeface="Montserrat Medium"/>
            </a:endParaRPr>
          </a:p>
          <a:p>
            <a:pPr algn="l">
              <a:lnSpc>
                <a:spcPts val="1399"/>
              </a:lnSpc>
            </a:pPr>
            <a:r>
              <a:rPr lang="vi-VN" sz="999" b="1" dirty="0">
                <a:solidFill>
                  <a:srgbClr val="0B5184"/>
                </a:solidFill>
                <a:latin typeface="Montserrat Medium"/>
                <a:ea typeface="Montserrat Medium"/>
                <a:cs typeface="Montserrat Medium"/>
                <a:sym typeface="Montserrat Medium"/>
              </a:rPr>
              <a:t>Hiện nay, mỗi người trong chúng ta quản lý khoảng 100 mật khẩu — rất khó để nhớ hết.</a:t>
            </a:r>
          </a:p>
          <a:p>
            <a:pPr algn="l">
              <a:lnSpc>
                <a:spcPts val="1399"/>
              </a:lnSpc>
            </a:pPr>
            <a:endParaRPr lang="vi-VN" sz="999" b="1" dirty="0">
              <a:solidFill>
                <a:srgbClr val="0B5184"/>
              </a:solidFill>
              <a:latin typeface="Montserrat Medium"/>
              <a:ea typeface="Montserrat Medium"/>
              <a:cs typeface="Montserrat Medium"/>
              <a:sym typeface="Montserrat Medium"/>
            </a:endParaRPr>
          </a:p>
          <a:p>
            <a:pPr algn="l">
              <a:lnSpc>
                <a:spcPts val="1399"/>
              </a:lnSpc>
            </a:pPr>
            <a:r>
              <a:rPr lang="vi-VN" sz="999" b="1" dirty="0">
                <a:solidFill>
                  <a:srgbClr val="0B5184"/>
                </a:solidFill>
                <a:latin typeface="Montserrat Medium"/>
                <a:ea typeface="Montserrat Medium"/>
                <a:cs typeface="Montserrat Medium"/>
                <a:sym typeface="Montserrat Medium"/>
              </a:rPr>
              <a:t>Điều gì tạo nên một mật khẩu tốt?</a:t>
            </a:r>
          </a:p>
          <a:p>
            <a:pPr algn="l">
              <a:lnSpc>
                <a:spcPts val="1399"/>
              </a:lnSpc>
            </a:pPr>
            <a:r>
              <a:rPr lang="vi-VN" sz="999" b="1" dirty="0">
                <a:solidFill>
                  <a:srgbClr val="0B5184"/>
                </a:solidFill>
                <a:latin typeface="Montserrat Medium"/>
                <a:ea typeface="Montserrat Medium"/>
                <a:cs typeface="Montserrat Medium"/>
                <a:sym typeface="Montserrat Medium"/>
              </a:rPr>
              <a:t>– Dài (12 ký tự trở lên)</a:t>
            </a:r>
          </a:p>
          <a:p>
            <a:pPr algn="l">
              <a:lnSpc>
                <a:spcPts val="1399"/>
              </a:lnSpc>
            </a:pPr>
            <a:r>
              <a:rPr lang="vi-VN" sz="999" b="1" dirty="0">
                <a:solidFill>
                  <a:srgbClr val="0B5184"/>
                </a:solidFill>
                <a:latin typeface="Montserrat Medium"/>
                <a:ea typeface="Montserrat Medium"/>
                <a:cs typeface="Montserrat Medium"/>
                <a:sym typeface="Montserrat Medium"/>
              </a:rPr>
              <a:t>– Phức tạp (</a:t>
            </a:r>
            <a:r>
              <a:rPr lang="en-AU" sz="999" b="1" dirty="0">
                <a:solidFill>
                  <a:srgbClr val="0B5184"/>
                </a:solidFill>
                <a:latin typeface="Montserrat Medium"/>
                <a:ea typeface="Montserrat Medium"/>
                <a:cs typeface="Montserrat Medium"/>
                <a:sym typeface="Montserrat Medium"/>
              </a:rPr>
              <a:t>bao </a:t>
            </a:r>
            <a:r>
              <a:rPr lang="en-AU" sz="999" b="1" dirty="0" err="1">
                <a:solidFill>
                  <a:srgbClr val="0B5184"/>
                </a:solidFill>
                <a:latin typeface="Montserrat Medium"/>
                <a:ea typeface="Montserrat Medium"/>
                <a:cs typeface="Montserrat Medium"/>
                <a:sym typeface="Montserrat Medium"/>
              </a:rPr>
              <a:t>gồm</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chữ cái, số và ký hiệu)</a:t>
            </a:r>
          </a:p>
          <a:p>
            <a:pPr algn="l">
              <a:lnSpc>
                <a:spcPts val="1399"/>
              </a:lnSpc>
            </a:pPr>
            <a:r>
              <a:rPr lang="vi-VN" sz="999" b="1" dirty="0">
                <a:solidFill>
                  <a:srgbClr val="0B5184"/>
                </a:solidFill>
                <a:latin typeface="Montserrat Medium"/>
                <a:ea typeface="Montserrat Medium"/>
                <a:cs typeface="Montserrat Medium"/>
                <a:sym typeface="Montserrat Medium"/>
              </a:rPr>
              <a:t>– Duy nhất (khác nhau cho mỗi tài khoản)</a:t>
            </a:r>
          </a:p>
          <a:p>
            <a:pPr algn="l">
              <a:lnSpc>
                <a:spcPts val="1399"/>
              </a:lnSpc>
            </a:pPr>
            <a:endParaRPr lang="vi-VN" sz="999" b="1" dirty="0">
              <a:solidFill>
                <a:srgbClr val="0B5184"/>
              </a:solidFill>
              <a:latin typeface="Montserrat Medium"/>
              <a:ea typeface="Montserrat Medium"/>
              <a:cs typeface="Montserrat Medium"/>
              <a:sym typeface="Montserrat Medium"/>
            </a:endParaRPr>
          </a:p>
          <a:p>
            <a:pPr algn="l">
              <a:lnSpc>
                <a:spcPts val="1399"/>
              </a:lnSpc>
            </a:pPr>
            <a:r>
              <a:rPr lang="vi-VN" sz="999" b="1" dirty="0">
                <a:solidFill>
                  <a:srgbClr val="0B5184"/>
                </a:solidFill>
                <a:latin typeface="Montserrat Medium"/>
                <a:ea typeface="Montserrat Medium"/>
                <a:cs typeface="Montserrat Medium"/>
                <a:sym typeface="Montserrat Medium"/>
              </a:rPr>
              <a:t>Tránh thay đổi đơn giản </a:t>
            </a:r>
            <a:r>
              <a:rPr lang="en-AU" sz="999" b="1" dirty="0" err="1">
                <a:solidFill>
                  <a:srgbClr val="0B5184"/>
                </a:solidFill>
                <a:latin typeface="Montserrat Medium"/>
                <a:ea typeface="Montserrat Medium"/>
                <a:cs typeface="Montserrat Medium"/>
                <a:sym typeface="Montserrat Medium"/>
              </a:rPr>
              <a:t>trong</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cùng một mật khẩu — kẻ lừa đảo dễ dàng nhận ra mẫu lặp lại.</a:t>
            </a:r>
          </a:p>
          <a:p>
            <a:pPr algn="l">
              <a:lnSpc>
                <a:spcPts val="1399"/>
              </a:lnSpc>
            </a:pPr>
            <a:endParaRPr lang="vi-VN" sz="999" b="1" dirty="0">
              <a:solidFill>
                <a:srgbClr val="0B5184"/>
              </a:solidFill>
              <a:latin typeface="Montserrat Medium"/>
              <a:ea typeface="Montserrat Medium"/>
              <a:cs typeface="Montserrat Medium"/>
              <a:sym typeface="Montserrat Medium"/>
            </a:endParaRPr>
          </a:p>
          <a:p>
            <a:pPr algn="l">
              <a:lnSpc>
                <a:spcPts val="1399"/>
              </a:lnSpc>
            </a:pPr>
            <a:r>
              <a:rPr lang="vi-VN" sz="999" b="1" dirty="0">
                <a:solidFill>
                  <a:srgbClr val="0B5184"/>
                </a:solidFill>
                <a:latin typeface="Montserrat Medium"/>
                <a:ea typeface="Montserrat Medium"/>
                <a:cs typeface="Montserrat Medium"/>
                <a:sym typeface="Montserrat Medium"/>
              </a:rPr>
              <a:t>Làm sao để quý vị ghi nhớ được?</a:t>
            </a:r>
          </a:p>
          <a:p>
            <a:pPr algn="l">
              <a:lnSpc>
                <a:spcPts val="1399"/>
              </a:lnSpc>
            </a:pPr>
            <a:r>
              <a:rPr lang="vi-VN" sz="999" b="1" dirty="0">
                <a:solidFill>
                  <a:srgbClr val="0B5184"/>
                </a:solidFill>
                <a:latin typeface="Montserrat Medium"/>
                <a:ea typeface="Montserrat Medium"/>
                <a:cs typeface="Montserrat Medium"/>
                <a:sym typeface="Montserrat Medium"/>
              </a:rPr>
              <a:t>Hãy sử dụng </a:t>
            </a:r>
            <a:r>
              <a:rPr lang="en-AU" sz="999" b="1" dirty="0" err="1">
                <a:solidFill>
                  <a:srgbClr val="0B5184"/>
                </a:solidFill>
                <a:latin typeface="Montserrat Medium"/>
                <a:ea typeface="Montserrat Medium"/>
                <a:cs typeface="Montserrat Medium"/>
                <a:sym typeface="Montserrat Medium"/>
              </a:rPr>
              <a:t>ứng</a:t>
            </a:r>
            <a:r>
              <a:rPr lang="en-AU" sz="999" b="1" dirty="0">
                <a:solidFill>
                  <a:srgbClr val="0B5184"/>
                </a:solidFill>
                <a:latin typeface="Montserrat Medium"/>
                <a:ea typeface="Montserrat Medium"/>
                <a:cs typeface="Montserrat Medium"/>
                <a:sym typeface="Montserrat Medium"/>
              </a:rPr>
              <a:t> </a:t>
            </a:r>
            <a:r>
              <a:rPr lang="en-AU" sz="999" b="1" dirty="0" err="1">
                <a:solidFill>
                  <a:srgbClr val="0B5184"/>
                </a:solidFill>
                <a:latin typeface="Montserrat Medium"/>
                <a:ea typeface="Montserrat Medium"/>
                <a:cs typeface="Montserrat Medium"/>
                <a:sym typeface="Montserrat Medium"/>
              </a:rPr>
              <a:t>dụng</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quản lý mật khẩu.</a:t>
            </a:r>
          </a:p>
          <a:p>
            <a:pPr>
              <a:lnSpc>
                <a:spcPts val="1399"/>
              </a:lnSpc>
            </a:pPr>
            <a:r>
              <a:rPr lang="vi-VN" sz="999" b="1" dirty="0">
                <a:solidFill>
                  <a:srgbClr val="0B5184"/>
                </a:solidFill>
                <a:latin typeface="Montserrat Medium"/>
                <a:ea typeface="Montserrat Medium"/>
                <a:cs typeface="Montserrat Medium"/>
                <a:sym typeface="Montserrat Medium"/>
              </a:rPr>
              <a:t>Nó lưu trữ </a:t>
            </a:r>
            <a:r>
              <a:rPr lang="en-AU" sz="999" b="1" dirty="0" err="1">
                <a:solidFill>
                  <a:srgbClr val="0B5184"/>
                </a:solidFill>
                <a:latin typeface="Montserrat Medium"/>
                <a:ea typeface="Montserrat Medium"/>
                <a:cs typeface="Montserrat Medium"/>
                <a:sym typeface="Montserrat Medium"/>
              </a:rPr>
              <a:t>các</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mật khẩu của quý vị một cách an toàn, tự động điền khi cần và tạo ra </a:t>
            </a:r>
            <a:r>
              <a:rPr lang="en-AU" sz="999" b="1" dirty="0" err="1">
                <a:solidFill>
                  <a:srgbClr val="0B5184"/>
                </a:solidFill>
                <a:latin typeface="Montserrat Medium"/>
                <a:ea typeface="Montserrat Medium"/>
                <a:cs typeface="Montserrat Medium"/>
                <a:sym typeface="Montserrat Medium"/>
              </a:rPr>
              <a:t>những</a:t>
            </a:r>
            <a:r>
              <a:rPr lang="en-AU" sz="999" b="1" dirty="0">
                <a:solidFill>
                  <a:srgbClr val="0B5184"/>
                </a:solidFill>
                <a:latin typeface="Montserrat Medium"/>
                <a:ea typeface="Montserrat Medium"/>
                <a:cs typeface="Montserrat Medium"/>
                <a:sym typeface="Montserrat Medium"/>
              </a:rPr>
              <a:t> </a:t>
            </a:r>
            <a:r>
              <a:rPr lang="vi-VN" sz="999" b="1" dirty="0">
                <a:solidFill>
                  <a:srgbClr val="0B5184"/>
                </a:solidFill>
                <a:latin typeface="Montserrat Medium"/>
                <a:ea typeface="Montserrat Medium"/>
                <a:cs typeface="Montserrat Medium"/>
                <a:sym typeface="Montserrat Medium"/>
              </a:rPr>
              <a:t>mật khẩu mạnhmới.</a:t>
            </a:r>
          </a:p>
          <a:p>
            <a:pPr marL="171450" indent="-171450" algn="l">
              <a:lnSpc>
                <a:spcPts val="1399"/>
              </a:lnSpc>
              <a:buFont typeface="Arial" panose="020B0604020202020204" pitchFamily="34" charset="0"/>
              <a:buChar char="•"/>
            </a:pPr>
            <a:r>
              <a:rPr lang="vi-VN" sz="999" b="1" dirty="0">
                <a:solidFill>
                  <a:srgbClr val="0B5184"/>
                </a:solidFill>
                <a:latin typeface="Montserrat Medium"/>
                <a:ea typeface="Montserrat Medium"/>
                <a:cs typeface="Montserrat Medium"/>
                <a:sym typeface="Montserrat Medium"/>
              </a:rPr>
              <a:t>Apple: iPhone và iPad có sẵn ứng dụng Passwords</a:t>
            </a:r>
          </a:p>
          <a:p>
            <a:pPr marL="171450" indent="-171450" algn="l">
              <a:lnSpc>
                <a:spcPts val="1399"/>
              </a:lnSpc>
              <a:buFont typeface="Arial" panose="020B0604020202020204" pitchFamily="34" charset="0"/>
              <a:buChar char="•"/>
            </a:pPr>
            <a:r>
              <a:rPr lang="vi-VN" sz="999" b="1" dirty="0">
                <a:solidFill>
                  <a:srgbClr val="0B5184"/>
                </a:solidFill>
                <a:latin typeface="Montserrat Medium"/>
                <a:ea typeface="Montserrat Medium"/>
                <a:cs typeface="Montserrat Medium"/>
                <a:sym typeface="Montserrat Medium"/>
              </a:rPr>
              <a:t>Android: Hầu hết điện thoại Android có Google Password Manager</a:t>
            </a:r>
          </a:p>
          <a:p>
            <a:pPr algn="l">
              <a:lnSpc>
                <a:spcPts val="1399"/>
              </a:lnSpc>
            </a:pPr>
            <a:endParaRPr lang="vi-VN" sz="999" b="1" dirty="0">
              <a:solidFill>
                <a:srgbClr val="0B5184"/>
              </a:solidFill>
              <a:latin typeface="Montserrat Medium"/>
              <a:ea typeface="Montserrat Medium"/>
              <a:cs typeface="Montserrat Medium"/>
              <a:sym typeface="Montserrat Medium"/>
            </a:endParaRPr>
          </a:p>
          <a:p>
            <a:pPr algn="l">
              <a:lnSpc>
                <a:spcPts val="1399"/>
              </a:lnSpc>
            </a:pPr>
            <a:r>
              <a:rPr lang="vi-VN" sz="999" b="1" dirty="0">
                <a:solidFill>
                  <a:srgbClr val="0B5184"/>
                </a:solidFill>
                <a:latin typeface="Montserrat Medium"/>
                <a:ea typeface="Montserrat Medium"/>
                <a:cs typeface="Montserrat Medium"/>
                <a:sym typeface="Montserrat Medium"/>
              </a:rPr>
              <a:t>Ngoài ra cũng có những ứng dụng miễn phí và trả phí – hãy tìm hiểu trước khi dùng.</a:t>
            </a:r>
          </a:p>
          <a:p>
            <a:pPr algn="l">
              <a:lnSpc>
                <a:spcPts val="1399"/>
              </a:lnSpc>
            </a:pPr>
            <a:endParaRPr lang="vi-VN" sz="999" b="1" dirty="0">
              <a:solidFill>
                <a:srgbClr val="0B5184"/>
              </a:solidFill>
              <a:latin typeface="Montserrat Medium"/>
              <a:ea typeface="Montserrat Medium"/>
              <a:cs typeface="Montserrat Medium"/>
              <a:sym typeface="Montserrat Medium"/>
            </a:endParaRPr>
          </a:p>
          <a:p>
            <a:pPr algn="l">
              <a:lnSpc>
                <a:spcPts val="1399"/>
              </a:lnSpc>
            </a:pPr>
            <a:r>
              <a:rPr lang="vi-VN" sz="999" b="1" dirty="0">
                <a:solidFill>
                  <a:srgbClr val="0B5184"/>
                </a:solidFill>
                <a:latin typeface="Montserrat Medium"/>
                <a:ea typeface="Montserrat Medium"/>
                <a:cs typeface="Montserrat Medium"/>
                <a:sym typeface="Montserrat Medium"/>
              </a:rPr>
              <a:t>Mẹo nhanh:</a:t>
            </a:r>
          </a:p>
          <a:p>
            <a:pPr algn="l">
              <a:lnSpc>
                <a:spcPts val="1399"/>
              </a:lnSpc>
            </a:pPr>
            <a:r>
              <a:rPr lang="vi-VN" sz="999" b="1" dirty="0">
                <a:solidFill>
                  <a:srgbClr val="0B5184"/>
                </a:solidFill>
                <a:latin typeface="Montserrat Medium"/>
                <a:ea typeface="Montserrat Medium"/>
                <a:cs typeface="Montserrat Medium"/>
                <a:sym typeface="Montserrat Medium"/>
              </a:rPr>
              <a:t>Khi trình duyệt hỏi quý vị có muốn “lưu mật khẩu”, thì nên từ chối.</a:t>
            </a:r>
          </a:p>
          <a:p>
            <a:pPr algn="l">
              <a:lnSpc>
                <a:spcPts val="1399"/>
              </a:lnSpc>
            </a:pPr>
            <a:r>
              <a:rPr lang="vi-VN" sz="999" b="1" dirty="0">
                <a:solidFill>
                  <a:srgbClr val="0B5184"/>
                </a:solidFill>
                <a:latin typeface="Montserrat Medium"/>
                <a:ea typeface="Montserrat Medium"/>
                <a:cs typeface="Montserrat Medium"/>
                <a:sym typeface="Montserrat Medium"/>
              </a:rPr>
              <a:t>Hãy sử dụng trình quản lý mật khẩu — an toàn hơn rất nhiều.</a:t>
            </a:r>
            <a:endParaRPr lang="en-US" sz="999" b="1" dirty="0">
              <a:solidFill>
                <a:srgbClr val="0B5184"/>
              </a:solidFill>
              <a:latin typeface="Montserrat Medium"/>
              <a:ea typeface="Montserrat Medium"/>
              <a:cs typeface="Montserrat Medium"/>
              <a:sym typeface="Montserrat Medium"/>
            </a:endParaRPr>
          </a:p>
          <a:p>
            <a:pPr algn="l">
              <a:lnSpc>
                <a:spcPts val="1399"/>
              </a:lnSpc>
              <a:spcBef>
                <a:spcPct val="0"/>
              </a:spcBef>
            </a:pPr>
            <a:endParaRPr lang="en-US" sz="999" b="1" dirty="0">
              <a:solidFill>
                <a:srgbClr val="0B5184"/>
              </a:solidFill>
              <a:latin typeface="Montserrat Medium"/>
              <a:ea typeface="Montserrat Medium"/>
              <a:cs typeface="Montserrat Medium"/>
              <a:sym typeface="Montserrat Medium"/>
            </a:endParaRPr>
          </a:p>
          <a:p>
            <a:pPr algn="l">
              <a:lnSpc>
                <a:spcPts val="1399"/>
              </a:lnSpc>
              <a:spcBef>
                <a:spcPct val="0"/>
              </a:spcBef>
            </a:pPr>
            <a:endParaRPr lang="en-US" sz="999" b="1" dirty="0">
              <a:solidFill>
                <a:srgbClr val="0B5184"/>
              </a:solidFill>
              <a:latin typeface="Montserrat Medium"/>
              <a:ea typeface="Montserrat Medium"/>
              <a:cs typeface="Montserrat Medium"/>
              <a:sym typeface="Montserrat Medium"/>
            </a:endParaRP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707771" y="730250"/>
            <a:ext cx="1087429" cy="519247"/>
          </a:xfrm>
          <a:custGeom>
            <a:avLst/>
            <a:gdLst/>
            <a:ahLst/>
            <a:cxnLst/>
            <a:rect l="l" t="t" r="r" b="b"/>
            <a:pathLst>
              <a:path w="1087429" h="519247">
                <a:moveTo>
                  <a:pt x="0" y="0"/>
                </a:moveTo>
                <a:lnTo>
                  <a:pt x="1087429" y="0"/>
                </a:lnTo>
                <a:lnTo>
                  <a:pt x="1087429" y="519248"/>
                </a:lnTo>
                <a:lnTo>
                  <a:pt x="0" y="51924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32800" y="806450"/>
            <a:ext cx="2376809" cy="425373"/>
          </a:xfrm>
          <a:prstGeom prst="rect">
            <a:avLst/>
          </a:prstGeom>
        </p:spPr>
        <p:txBody>
          <a:bodyPr lIns="0" tIns="0" rIns="0" bIns="0" rtlCol="0" anchor="t">
            <a:spAutoFit/>
          </a:bodyPr>
          <a:lstStyle/>
          <a:p>
            <a:pPr marL="0" lvl="1" indent="0" algn="l">
              <a:lnSpc>
                <a:spcPts val="3519"/>
              </a:lnSpc>
            </a:pPr>
            <a:r>
              <a:rPr lang="en-US" sz="2800" b="1" spc="-87" dirty="0" err="1">
                <a:solidFill>
                  <a:srgbClr val="0B5184"/>
                </a:solidFill>
                <a:latin typeface="Montserrat Bold" panose="020B0604020202020204" charset="0"/>
                <a:ea typeface="Codec Pro Bold"/>
                <a:cs typeface="Montserrat Bold" panose="020B0604020202020204" charset="0"/>
                <a:sym typeface="Codec Pro Bold"/>
              </a:rPr>
              <a:t>Mật</a:t>
            </a:r>
            <a:r>
              <a:rPr lang="en-US" sz="2800" b="1" spc="-87" dirty="0">
                <a:solidFill>
                  <a:srgbClr val="0B5184"/>
                </a:solidFill>
                <a:latin typeface="Montserrat Bold" panose="020B0604020202020204" charset="0"/>
                <a:ea typeface="Codec Pro Bold"/>
                <a:cs typeface="Montserrat Bold" panose="020B0604020202020204" charset="0"/>
                <a:sym typeface="Codec Pro Bold"/>
              </a:rPr>
              <a:t> </a:t>
            </a:r>
            <a:r>
              <a:rPr lang="en-US" sz="2800" b="1" spc="-87" dirty="0" err="1">
                <a:solidFill>
                  <a:srgbClr val="0B5184"/>
                </a:solidFill>
                <a:latin typeface="Montserrat Bold" panose="020B0604020202020204" charset="0"/>
                <a:ea typeface="Codec Pro Bold"/>
                <a:cs typeface="Montserrat Bold" panose="020B0604020202020204" charset="0"/>
                <a:sym typeface="Codec Pro Bold"/>
              </a:rPr>
              <a:t>khẩu</a:t>
            </a:r>
            <a:endParaRPr lang="en-US" sz="2800" b="1" spc="-87" dirty="0">
              <a:solidFill>
                <a:srgbClr val="0B5184"/>
              </a:solidFill>
              <a:latin typeface="Montserrat Bold" panose="020B0604020202020204" charset="0"/>
              <a:ea typeface="Codec Pro Bold"/>
              <a:cs typeface="Montserrat Bold" panose="020B0604020202020204" charset="0"/>
              <a:sym typeface="Codec Pro Bold"/>
            </a:endParaRPr>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04</a:t>
            </a:r>
          </a:p>
        </p:txBody>
      </p:sp>
    </p:spTree>
    <p:extLst>
      <p:ext uri="{BB962C8B-B14F-4D97-AF65-F5344CB8AC3E}">
        <p14:creationId xmlns:p14="http://schemas.microsoft.com/office/powerpoint/2010/main" val="288290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2204223"/>
            <a:ext cx="4262400" cy="5013745"/>
          </a:xfrm>
          <a:prstGeom prst="rect">
            <a:avLst/>
          </a:prstGeom>
        </p:spPr>
        <p:txBody>
          <a:bodyPr lIns="0" tIns="0" rIns="0" bIns="0" rtlCol="0" anchor="t">
            <a:spAutoFit/>
          </a:bodyPr>
          <a:lstStyle/>
          <a:p>
            <a:pPr algn="l">
              <a:lnSpc>
                <a:spcPts val="1399"/>
              </a:lnSpc>
            </a:pPr>
            <a:r>
              <a:rPr lang="vi-VN" sz="999" b="1">
                <a:solidFill>
                  <a:srgbClr val="0B5184"/>
                </a:solidFill>
                <a:latin typeface="Montserrat Medium"/>
                <a:ea typeface="Montserrat Medium"/>
                <a:cs typeface="Montserrat Medium"/>
                <a:sym typeface="Montserrat Medium"/>
              </a:rPr>
              <a:t>Mặc dù nhiều ngân hàng tự động thiết lập xác thực đa yếu tố (MFA) để bảo vệ tài khoản tài chính của quý vị, điều quan trọng là quý vị cũng nên bật MFA cho các tài khoản khác của mình, như mạng xã hội và email, để bảo vệ toàn bộ thông tin cá nhân của quý vị.</a:t>
            </a:r>
          </a:p>
          <a:p>
            <a:pPr algn="l">
              <a:lnSpc>
                <a:spcPts val="1399"/>
              </a:lnSpc>
            </a:pPr>
            <a:endParaRPr lang="vi-VN" sz="999" b="1">
              <a:solidFill>
                <a:srgbClr val="0B5184"/>
              </a:solidFill>
              <a:latin typeface="Montserrat Medium"/>
              <a:ea typeface="Montserrat Medium"/>
              <a:cs typeface="Montserrat Medium"/>
              <a:sym typeface="Montserrat Medium"/>
            </a:endParaRPr>
          </a:p>
          <a:p>
            <a:pPr algn="l">
              <a:lnSpc>
                <a:spcPts val="1399"/>
              </a:lnSpc>
            </a:pPr>
            <a:r>
              <a:rPr lang="vi-VN" sz="999" b="1">
                <a:solidFill>
                  <a:srgbClr val="0B5184"/>
                </a:solidFill>
                <a:latin typeface="Montserrat Medium"/>
                <a:ea typeface="Montserrat Medium"/>
                <a:cs typeface="Montserrat Medium"/>
                <a:sym typeface="Montserrat Medium"/>
              </a:rPr>
              <a:t>Cách MFA hoạt động:</a:t>
            </a:r>
          </a:p>
          <a:p>
            <a:pPr marL="171450" indent="-171450" algn="l">
              <a:lnSpc>
                <a:spcPts val="1399"/>
              </a:lnSpc>
              <a:buFont typeface="Arial" panose="020B0604020202020204" pitchFamily="34" charset="0"/>
              <a:buChar char="•"/>
            </a:pPr>
            <a:r>
              <a:rPr lang="vi-VN" sz="999" b="1">
                <a:solidFill>
                  <a:srgbClr val="0B5184"/>
                </a:solidFill>
                <a:latin typeface="Montserrat Medium"/>
                <a:ea typeface="Montserrat Medium"/>
                <a:cs typeface="Montserrat Medium"/>
                <a:sym typeface="Montserrat Medium"/>
              </a:rPr>
              <a:t>Trước tiên, quý vị đăng nhập bằng tên người dùng và mật khẩu của mình.</a:t>
            </a:r>
          </a:p>
          <a:p>
            <a:pPr marL="171450" indent="-171450" algn="l">
              <a:lnSpc>
                <a:spcPts val="1399"/>
              </a:lnSpc>
              <a:buFont typeface="Arial" panose="020B0604020202020204" pitchFamily="34" charset="0"/>
              <a:buChar char="•"/>
            </a:pPr>
            <a:r>
              <a:rPr lang="vi-VN" sz="999" b="1">
                <a:solidFill>
                  <a:srgbClr val="0B5184"/>
                </a:solidFill>
                <a:latin typeface="Montserrat Medium"/>
                <a:ea typeface="Montserrat Medium"/>
                <a:cs typeface="Montserrat Medium"/>
                <a:sym typeface="Montserrat Medium"/>
              </a:rPr>
              <a:t>Sau đó, MFA yêu cầu quý vị xác minh danh tính bằng một yếu tố bổ sung, chẳng hạn như mã được gửi đến điện thoại của quý vị hoặc một ứng dụng xác thực.</a:t>
            </a:r>
          </a:p>
          <a:p>
            <a:pPr algn="l">
              <a:lnSpc>
                <a:spcPts val="1399"/>
              </a:lnSpc>
            </a:pPr>
            <a:endParaRPr lang="vi-VN" sz="999" b="1">
              <a:solidFill>
                <a:srgbClr val="0B5184"/>
              </a:solidFill>
              <a:latin typeface="Montserrat Medium"/>
              <a:ea typeface="Montserrat Medium"/>
              <a:cs typeface="Montserrat Medium"/>
              <a:sym typeface="Montserrat Medium"/>
            </a:endParaRPr>
          </a:p>
          <a:p>
            <a:pPr algn="l">
              <a:lnSpc>
                <a:spcPts val="1399"/>
              </a:lnSpc>
            </a:pPr>
            <a:r>
              <a:rPr lang="vi-VN" sz="999" b="1">
                <a:solidFill>
                  <a:srgbClr val="0B5184"/>
                </a:solidFill>
                <a:latin typeface="Montserrat Medium"/>
                <a:ea typeface="Montserrat Medium"/>
                <a:cs typeface="Montserrat Medium"/>
                <a:sym typeface="Montserrat Medium"/>
              </a:rPr>
              <a:t>Tại sao MFA rất quan trọng:</a:t>
            </a:r>
          </a:p>
          <a:p>
            <a:pPr marL="171450" indent="-171450" algn="l">
              <a:lnSpc>
                <a:spcPts val="1399"/>
              </a:lnSpc>
              <a:buFont typeface="Arial" panose="020B0604020202020204" pitchFamily="34" charset="0"/>
              <a:buChar char="•"/>
            </a:pPr>
            <a:r>
              <a:rPr lang="vi-VN" sz="999" b="1">
                <a:solidFill>
                  <a:srgbClr val="0B5184"/>
                </a:solidFill>
                <a:latin typeface="Montserrat Medium"/>
                <a:ea typeface="Montserrat Medium"/>
                <a:cs typeface="Montserrat Medium"/>
                <a:sym typeface="Montserrat Medium"/>
              </a:rPr>
              <a:t>Ngay cả khi ai đó có được mật khẩu của quý vị, họ sẽ không thể truy cập tài khoản của quý vị nếu thiếu yếu tố thứ hai.</a:t>
            </a:r>
          </a:p>
          <a:p>
            <a:pPr marL="171450" indent="-171450" algn="l">
              <a:lnSpc>
                <a:spcPts val="1399"/>
              </a:lnSpc>
              <a:buFont typeface="Arial" panose="020B0604020202020204" pitchFamily="34" charset="0"/>
              <a:buChar char="•"/>
            </a:pPr>
            <a:r>
              <a:rPr lang="vi-VN" sz="999" b="1">
                <a:solidFill>
                  <a:srgbClr val="0B5184"/>
                </a:solidFill>
                <a:latin typeface="Montserrat Medium"/>
                <a:ea typeface="Montserrat Medium"/>
                <a:cs typeface="Montserrat Medium"/>
                <a:sym typeface="Montserrat Medium"/>
              </a:rPr>
              <a:t>Nó bổ sung một </a:t>
            </a:r>
            <a:r>
              <a:rPr lang="en-AU" sz="999" b="1">
                <a:solidFill>
                  <a:srgbClr val="0B5184"/>
                </a:solidFill>
                <a:latin typeface="Montserrat Medium"/>
                <a:ea typeface="Montserrat Medium"/>
                <a:cs typeface="Montserrat Medium"/>
                <a:sym typeface="Montserrat Medium"/>
              </a:rPr>
              <a:t>hàng rào </a:t>
            </a:r>
            <a:r>
              <a:rPr lang="vi-VN" sz="999" b="1">
                <a:solidFill>
                  <a:srgbClr val="0B5184"/>
                </a:solidFill>
                <a:latin typeface="Montserrat Medium"/>
                <a:ea typeface="Montserrat Medium"/>
                <a:cs typeface="Montserrat Medium"/>
                <a:sym typeface="Montserrat Medium"/>
              </a:rPr>
              <a:t>bảo vệ bổ sung chống lại lừa đảo, hack và các trò gian lận.</a:t>
            </a:r>
          </a:p>
          <a:p>
            <a:pPr algn="l">
              <a:lnSpc>
                <a:spcPts val="1399"/>
              </a:lnSpc>
            </a:pPr>
            <a:endParaRPr lang="vi-VN" sz="999" b="1">
              <a:solidFill>
                <a:srgbClr val="0B5184"/>
              </a:solidFill>
              <a:latin typeface="Montserrat Medium"/>
              <a:ea typeface="Montserrat Medium"/>
              <a:cs typeface="Montserrat Medium"/>
              <a:sym typeface="Montserrat Medium"/>
            </a:endParaRPr>
          </a:p>
          <a:p>
            <a:pPr algn="l">
              <a:lnSpc>
                <a:spcPts val="1399"/>
              </a:lnSpc>
            </a:pPr>
            <a:r>
              <a:rPr lang="vi-VN" sz="999" b="1">
                <a:solidFill>
                  <a:srgbClr val="0B5184"/>
                </a:solidFill>
                <a:latin typeface="Montserrat Medium"/>
                <a:ea typeface="Montserrat Medium"/>
                <a:cs typeface="Montserrat Medium"/>
                <a:sym typeface="Montserrat Medium"/>
              </a:rPr>
              <a:t>Bật MFA ở đâu:</a:t>
            </a:r>
          </a:p>
          <a:p>
            <a:pPr marL="171450" indent="-171450" algn="l">
              <a:lnSpc>
                <a:spcPts val="1399"/>
              </a:lnSpc>
              <a:buFont typeface="Arial" panose="020B0604020202020204" pitchFamily="34" charset="0"/>
              <a:buChar char="•"/>
            </a:pPr>
            <a:r>
              <a:rPr lang="vi-VN" sz="999" b="1">
                <a:solidFill>
                  <a:srgbClr val="0B5184"/>
                </a:solidFill>
                <a:latin typeface="Montserrat Medium"/>
                <a:ea typeface="Montserrat Medium"/>
                <a:cs typeface="Montserrat Medium"/>
                <a:sym typeface="Montserrat Medium"/>
              </a:rPr>
              <a:t>Mạng xã hội: Truy cập vào </a:t>
            </a:r>
            <a:r>
              <a:rPr lang="en-AU" sz="999" b="1">
                <a:solidFill>
                  <a:srgbClr val="0B5184"/>
                </a:solidFill>
                <a:latin typeface="Montserrat Medium"/>
                <a:ea typeface="Montserrat Medium"/>
                <a:cs typeface="Montserrat Medium"/>
                <a:sym typeface="Montserrat Medium"/>
              </a:rPr>
              <a:t>phần </a:t>
            </a:r>
            <a:r>
              <a:rPr lang="vi-VN" sz="999" b="1">
                <a:solidFill>
                  <a:srgbClr val="0B5184"/>
                </a:solidFill>
                <a:latin typeface="Montserrat Medium"/>
                <a:ea typeface="Montserrat Medium"/>
                <a:cs typeface="Montserrat Medium"/>
                <a:sym typeface="Montserrat Medium"/>
              </a:rPr>
              <a:t>cài đặt tài khoản của quý vị (thường nằm trong phần “Bảo mật” hoặc “Riêng tư”) và tìm tùy chọn bật xác thực hai yếu tố (2FA). Các nền tảng phổ biến như Facebook, Instagram và Twitter đều có tính năng này.</a:t>
            </a:r>
          </a:p>
          <a:p>
            <a:pPr marL="171450" indent="-171450" algn="l">
              <a:lnSpc>
                <a:spcPts val="1399"/>
              </a:lnSpc>
              <a:buFont typeface="Arial" panose="020B0604020202020204" pitchFamily="34" charset="0"/>
              <a:buChar char="•"/>
            </a:pPr>
            <a:r>
              <a:rPr lang="vi-VN" sz="999" b="1">
                <a:solidFill>
                  <a:srgbClr val="0B5184"/>
                </a:solidFill>
                <a:latin typeface="Montserrat Medium"/>
                <a:ea typeface="Montserrat Medium"/>
                <a:cs typeface="Montserrat Medium"/>
                <a:sym typeface="Montserrat Medium"/>
              </a:rPr>
              <a:t> Email: Hầu hết các nhà cung cấp email, như Gmail hoặc Outlook, đều cho phép quý vị thiết lập MFA trong </a:t>
            </a:r>
            <a:r>
              <a:rPr lang="en-AU" sz="999" b="1">
                <a:solidFill>
                  <a:srgbClr val="0B5184"/>
                </a:solidFill>
                <a:latin typeface="Montserrat Medium"/>
                <a:ea typeface="Montserrat Medium"/>
                <a:cs typeface="Montserrat Medium"/>
                <a:sym typeface="Montserrat Medium"/>
              </a:rPr>
              <a:t>phần </a:t>
            </a:r>
            <a:r>
              <a:rPr lang="vi-VN" sz="999" b="1">
                <a:solidFill>
                  <a:srgbClr val="0B5184"/>
                </a:solidFill>
                <a:latin typeface="Montserrat Medium"/>
                <a:ea typeface="Montserrat Medium"/>
                <a:cs typeface="Montserrat Medium"/>
                <a:sym typeface="Montserrat Medium"/>
              </a:rPr>
              <a:t>cài đặt bảo mật tài khoản.</a:t>
            </a:r>
          </a:p>
          <a:p>
            <a:pPr algn="l">
              <a:lnSpc>
                <a:spcPts val="1399"/>
              </a:lnSpc>
            </a:pPr>
            <a:endParaRPr lang="en-US" sz="999" b="1">
              <a:solidFill>
                <a:srgbClr val="0B5184"/>
              </a:solidFill>
              <a:latin typeface="Montserrat Medium"/>
              <a:ea typeface="Montserrat Medium"/>
              <a:cs typeface="Montserrat Medium"/>
              <a:sym typeface="Montserrat Medium"/>
            </a:endParaRP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002450" y="1124115"/>
            <a:ext cx="792750" cy="874758"/>
          </a:xfrm>
          <a:custGeom>
            <a:avLst/>
            <a:gdLst/>
            <a:ahLst/>
            <a:cxnLst/>
            <a:rect l="l" t="t" r="r" b="b"/>
            <a:pathLst>
              <a:path w="792750" h="874758">
                <a:moveTo>
                  <a:pt x="0" y="0"/>
                </a:moveTo>
                <a:lnTo>
                  <a:pt x="792750" y="0"/>
                </a:lnTo>
                <a:lnTo>
                  <a:pt x="792750" y="874758"/>
                </a:lnTo>
                <a:lnTo>
                  <a:pt x="0" y="87475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32800" y="1043409"/>
            <a:ext cx="3347050" cy="448841"/>
          </a:xfrm>
          <a:prstGeom prst="rect">
            <a:avLst/>
          </a:prstGeom>
        </p:spPr>
        <p:txBody>
          <a:bodyPr wrap="square" lIns="0" tIns="0" rIns="0" bIns="0" rtlCol="0" anchor="t">
            <a:spAutoFit/>
          </a:bodyPr>
          <a:lstStyle/>
          <a:p>
            <a:pPr marL="0" lvl="1" indent="0" algn="l">
              <a:lnSpc>
                <a:spcPts val="3519"/>
              </a:lnSpc>
            </a:pPr>
            <a:r>
              <a:rPr lang="en-US" sz="2800" b="1" spc="-87">
                <a:solidFill>
                  <a:srgbClr val="0B5184"/>
                </a:solidFill>
                <a:latin typeface="Montserrat Bold" panose="020B0604020202020204" charset="0"/>
                <a:ea typeface="Codec Pro Bold"/>
                <a:cs typeface="Montserrat Bold" panose="020B0604020202020204" charset="0"/>
                <a:sym typeface="Codec Pro Bold"/>
              </a:rPr>
              <a:t>Xác thực đa yếu tố</a:t>
            </a:r>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05</a:t>
            </a:r>
          </a:p>
        </p:txBody>
      </p:sp>
    </p:spTree>
    <p:extLst>
      <p:ext uri="{BB962C8B-B14F-4D97-AF65-F5344CB8AC3E}">
        <p14:creationId xmlns:p14="http://schemas.microsoft.com/office/powerpoint/2010/main" val="1833576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2178</Words>
  <Application>Microsoft Macintosh PowerPoint</Application>
  <PresentationFormat>Custom</PresentationFormat>
  <Paragraphs>212</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Montserrat Semi-Bold Italics</vt:lpstr>
      <vt:lpstr>Montserrat Semi-Bold</vt:lpstr>
      <vt:lpstr>Arial</vt:lpstr>
      <vt:lpstr>Codec Pro Bold</vt:lpstr>
      <vt:lpstr>Montserrat Bold</vt:lpstr>
      <vt:lpstr>Montserrat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IDCARE Essentials (Booklet (Small))</dc:title>
  <cp:lastModifiedBy>Bianca Jolly</cp:lastModifiedBy>
  <cp:revision>17</cp:revision>
  <dcterms:created xsi:type="dcterms:W3CDTF">2006-08-16T00:00:00Z</dcterms:created>
  <dcterms:modified xsi:type="dcterms:W3CDTF">2025-06-09T21:42:27Z</dcterms:modified>
  <dc:identifier>DAGl-EIN7YY</dc:identifier>
</cp:coreProperties>
</file>