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321300" cy="7556500"/>
  <p:notesSz cx="6858000" cy="9144000"/>
  <p:embeddedFontLst>
    <p:embeddedFont>
      <p:font typeface="KaiTi" panose="02010609060101010101" pitchFamily="49" charset="-122"/>
      <p:regular r:id="rId14"/>
    </p:embeddedFont>
    <p:embeddedFont>
      <p:font typeface="Microsoft YaHei" panose="020B0503020204020204" pitchFamily="34" charset="-122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10" autoAdjust="0"/>
  </p:normalViewPr>
  <p:slideViewPr>
    <p:cSldViewPr showGuides="1">
      <p:cViewPr varScale="1">
        <p:scale>
          <a:sx n="88" d="100"/>
          <a:sy n="88" d="100"/>
        </p:scale>
        <p:origin x="894" y="246"/>
      </p:cViewPr>
      <p:guideLst>
        <p:guide orient="horz" pos="2160"/>
        <p:guide pos="29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.sv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8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4679" y="4315318"/>
            <a:ext cx="4874436" cy="3244682"/>
            <a:chOff x="0" y="0"/>
            <a:chExt cx="6499247" cy="432624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496"/>
            <a:stretch>
              <a:fillRect/>
            </a:stretch>
          </p:blipFill>
          <p:spPr>
            <a:xfrm>
              <a:off x="0" y="0"/>
              <a:ext cx="6499247" cy="4326243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327599" y="1090376"/>
            <a:ext cx="4298234" cy="721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25"/>
              </a:lnSpc>
            </a:pPr>
            <a:r>
              <a:rPr lang="zh-CN" sz="562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安全要点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232663" y="4315318"/>
            <a:ext cx="5388986" cy="3244682"/>
            <a:chOff x="0" y="0"/>
            <a:chExt cx="478656" cy="2881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8656" cy="288196"/>
            </a:xfrm>
            <a:custGeom>
              <a:avLst/>
              <a:gdLst/>
              <a:ahLst/>
              <a:cxnLst/>
              <a:rect l="l" t="t" r="r" b="b"/>
              <a:pathLst>
                <a:path w="478656" h="288196">
                  <a:moveTo>
                    <a:pt x="275456" y="0"/>
                  </a:moveTo>
                  <a:lnTo>
                    <a:pt x="0" y="0"/>
                  </a:lnTo>
                  <a:lnTo>
                    <a:pt x="203200" y="288196"/>
                  </a:lnTo>
                  <a:lnTo>
                    <a:pt x="478656" y="288196"/>
                  </a:lnTo>
                  <a:lnTo>
                    <a:pt x="275456" y="0"/>
                  </a:lnTo>
                  <a:close/>
                </a:path>
              </a:pathLst>
            </a:custGeom>
            <a:solidFill>
              <a:srgbClr val="87C4EA"/>
            </a:solidFill>
          </p:spPr>
          <p:txBody>
            <a:bodyPr/>
            <a:lstStyle/>
            <a:p>
              <a:endParaRPr lang="en-US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9525"/>
              <a:ext cx="275456" cy="278671"/>
            </a:xfrm>
            <a:prstGeom prst="rect">
              <a:avLst/>
            </a:prstGeom>
          </p:spPr>
          <p:txBody>
            <a:bodyPr lIns="35802" tIns="35802" rIns="35802" bIns="35802" rtlCol="0" anchor="ctr"/>
            <a:lstStyle/>
            <a:p>
              <a:pPr algn="ctr">
                <a:lnSpc>
                  <a:spcPts val="1140"/>
                </a:lnSpc>
              </a:pPr>
              <a:endParaRPr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11196" y="4315318"/>
            <a:ext cx="5388986" cy="3244682"/>
            <a:chOff x="0" y="0"/>
            <a:chExt cx="478656" cy="2881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8656" cy="288196"/>
            </a:xfrm>
            <a:custGeom>
              <a:avLst/>
              <a:gdLst/>
              <a:ahLst/>
              <a:cxnLst/>
              <a:rect l="l" t="t" r="r" b="b"/>
              <a:pathLst>
                <a:path w="478656" h="288196">
                  <a:moveTo>
                    <a:pt x="275456" y="0"/>
                  </a:moveTo>
                  <a:lnTo>
                    <a:pt x="0" y="0"/>
                  </a:lnTo>
                  <a:lnTo>
                    <a:pt x="203200" y="288196"/>
                  </a:lnTo>
                  <a:lnTo>
                    <a:pt x="478656" y="288196"/>
                  </a:lnTo>
                  <a:lnTo>
                    <a:pt x="275456" y="0"/>
                  </a:lnTo>
                  <a:close/>
                </a:path>
              </a:pathLst>
            </a:custGeom>
            <a:solidFill>
              <a:srgbClr val="0075A5"/>
            </a:solidFill>
          </p:spPr>
          <p:txBody>
            <a:bodyPr/>
            <a:lstStyle/>
            <a:p>
              <a:endParaRPr lang="en-US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9525"/>
              <a:ext cx="275456" cy="278671"/>
            </a:xfrm>
            <a:prstGeom prst="rect">
              <a:avLst/>
            </a:prstGeom>
          </p:spPr>
          <p:txBody>
            <a:bodyPr lIns="35802" tIns="35802" rIns="35802" bIns="35802" rtlCol="0" anchor="ctr"/>
            <a:lstStyle/>
            <a:p>
              <a:pPr algn="ctr">
                <a:lnSpc>
                  <a:spcPts val="1140"/>
                </a:lnSpc>
              </a:pPr>
              <a:endParaRPr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361112" y="489731"/>
            <a:ext cx="1195828" cy="295512"/>
          </a:xfrm>
          <a:custGeom>
            <a:avLst/>
            <a:gdLst/>
            <a:ahLst/>
            <a:cxnLst/>
            <a:rect l="l" t="t" r="r" b="b"/>
            <a:pathLst>
              <a:path w="1195828" h="295512">
                <a:moveTo>
                  <a:pt x="0" y="0"/>
                </a:moveTo>
                <a:lnTo>
                  <a:pt x="1195828" y="0"/>
                </a:lnTo>
                <a:lnTo>
                  <a:pt x="1195828" y="295512"/>
                </a:lnTo>
                <a:lnTo>
                  <a:pt x="0" y="2955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1315" y="2827655"/>
            <a:ext cx="4456430" cy="933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zh-CN" sz="1300" b="1">
                <a:solidFill>
                  <a:srgbClr val="071A30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助力防范网络犯罪，保护自身安全。</a:t>
            </a:r>
          </a:p>
          <a:p>
            <a:pPr algn="l">
              <a:lnSpc>
                <a:spcPts val="1820"/>
              </a:lnSpc>
            </a:pPr>
            <a:endParaRPr lang="en-US" sz="1300" b="1">
              <a:solidFill>
                <a:srgbClr val="071A30"/>
              </a:solidFill>
              <a:latin typeface="Microsoft YaHei" panose="020B0503020204020204" charset="-122"/>
              <a:ea typeface="Microsoft YaHei" panose="020B0503020204020204" charset="-122"/>
              <a:cs typeface="Montserrat Bold" panose="00000800000000000000"/>
              <a:sym typeface="Montserrat Bold" panose="00000800000000000000"/>
            </a:endParaRP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zh-CN" sz="1300" b="1">
                <a:solidFill>
                  <a:srgbClr val="071A30"/>
                </a:solidFill>
                <a:latin typeface="Microsoft YaHei" panose="020B0503020204020204" charset="-122"/>
                <a:ea typeface="Microsoft YaHei" panose="020B0503020204020204" charset="-122"/>
                <a:cs typeface="Montserrat Medium"/>
                <a:sym typeface="Montserrat Medium"/>
              </a:rPr>
              <a:t>只需采取几个简单步骤，就能显著降低风险，确保身份信息和资金安全。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1112" y="489731"/>
            <a:ext cx="970888" cy="239925"/>
          </a:xfrm>
          <a:custGeom>
            <a:avLst/>
            <a:gdLst/>
            <a:ahLst/>
            <a:cxnLst/>
            <a:rect l="l" t="t" r="r" b="b"/>
            <a:pathLst>
              <a:path w="970888" h="239925">
                <a:moveTo>
                  <a:pt x="0" y="0"/>
                </a:moveTo>
                <a:lnTo>
                  <a:pt x="970888" y="0"/>
                </a:lnTo>
                <a:lnTo>
                  <a:pt x="970888" y="239925"/>
                </a:lnTo>
                <a:lnTo>
                  <a:pt x="0" y="239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2800" y="1905154"/>
            <a:ext cx="4262400" cy="3579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sz="1000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什么是信用报告？</a:t>
            </a:r>
          </a:p>
          <a:p>
            <a:pPr algn="just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Bold" panose="00000800000000000000"/>
            </a:endParaRP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信用报告是指个人信贷历史的完整记录。其中包含：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已申请的信贷产品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已获得的信贷额度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还款记录（包括逾期/未还款情况）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违约记录或严重信用违规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破产记录或法院判决（如适用）</a:t>
            </a:r>
          </a:p>
          <a:p>
            <a:pPr algn="just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银行、电信公司及贷款机构通过该报告评估是否为您提供贷款、手机套餐等金融服务。</a:t>
            </a:r>
          </a:p>
          <a:p>
            <a:pPr algn="just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为何要定期查询信用报告？</a:t>
            </a: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建议每6-12个月检查一次信用报告，可以：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识别欺诈（如他人冒名办理的贷款）</a:t>
            </a: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修正错误（错误信息会拉低信用评分）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掌握信用健康度（了解金融机构对你的评估）</a:t>
            </a:r>
          </a:p>
          <a:p>
            <a:pPr algn="just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zh-CN" sz="1000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自行查询信用报告不会影响个人的信用评分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Bold" panose="0000080000000000000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131690" y="882336"/>
            <a:ext cx="663510" cy="915186"/>
          </a:xfrm>
          <a:custGeom>
            <a:avLst/>
            <a:gdLst/>
            <a:ahLst/>
            <a:cxnLst/>
            <a:rect l="l" t="t" r="r" b="b"/>
            <a:pathLst>
              <a:path w="663510" h="915186">
                <a:moveTo>
                  <a:pt x="0" y="0"/>
                </a:moveTo>
                <a:lnTo>
                  <a:pt x="663510" y="0"/>
                </a:lnTo>
                <a:lnTo>
                  <a:pt x="663510" y="915186"/>
                </a:lnTo>
                <a:lnTo>
                  <a:pt x="0" y="915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5627657"/>
            <a:ext cx="5328000" cy="1932343"/>
          </a:xfrm>
          <a:custGeom>
            <a:avLst/>
            <a:gdLst/>
            <a:ahLst/>
            <a:cxnLst/>
            <a:rect l="l" t="t" r="r" b="b"/>
            <a:pathLst>
              <a:path w="5328000" h="1932343">
                <a:moveTo>
                  <a:pt x="0" y="0"/>
                </a:moveTo>
                <a:lnTo>
                  <a:pt x="5328000" y="0"/>
                </a:lnTo>
                <a:lnTo>
                  <a:pt x="5328000" y="1932343"/>
                </a:lnTo>
                <a:lnTo>
                  <a:pt x="0" y="19323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6424" b="-7278"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75348" y="531857"/>
            <a:ext cx="1519852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@idcareaus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2800" y="1083187"/>
            <a:ext cx="3136719" cy="5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520"/>
              </a:lnSpc>
            </a:pPr>
            <a:r>
              <a:rPr lang="zh-CN" sz="352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信用报告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2800" y="7154419"/>
            <a:ext cx="2188199" cy="1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zh-CN" sz="915" b="1">
                <a:solidFill>
                  <a:srgbClr val="FFFFFF"/>
                </a:solidFill>
                <a:latin typeface="+mj-lt"/>
                <a:ea typeface="Microsoft YaHei" panose="020B0503020204020204" charset="-122"/>
                <a:cs typeface="+mj-lt"/>
                <a:sym typeface="Montserrat Semi-Bold" panose="00000700000000000000"/>
              </a:rPr>
              <a:t>www.idcare.org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43653" y="7203681"/>
            <a:ext cx="351547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FFFFFF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1112" y="489731"/>
            <a:ext cx="970888" cy="239925"/>
          </a:xfrm>
          <a:custGeom>
            <a:avLst/>
            <a:gdLst/>
            <a:ahLst/>
            <a:cxnLst/>
            <a:rect l="l" t="t" r="r" b="b"/>
            <a:pathLst>
              <a:path w="970888" h="239925">
                <a:moveTo>
                  <a:pt x="0" y="0"/>
                </a:moveTo>
                <a:lnTo>
                  <a:pt x="970888" y="0"/>
                </a:lnTo>
                <a:lnTo>
                  <a:pt x="970888" y="239925"/>
                </a:lnTo>
                <a:lnTo>
                  <a:pt x="0" y="239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2765" y="2121535"/>
            <a:ext cx="4398010" cy="4488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如何免费查询个人信用报告：</a:t>
            </a:r>
          </a:p>
          <a:p>
            <a:pPr algn="just">
              <a:lnSpc>
                <a:spcPts val="1400"/>
              </a:lnSpc>
            </a:pPr>
            <a:endParaRPr lang="en-US" sz="1000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Bold" panose="00000800000000000000"/>
            </a:endParaRPr>
          </a:p>
          <a:p>
            <a:pPr algn="just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澳洲有三家信用报告机构。每三个月可以申请一次免费的信用报告。</a:t>
            </a:r>
            <a:r>
              <a:rPr lang="zh-CN" sz="100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要全面了解信用记录，需分别向三家机构申请。</a:t>
            </a:r>
          </a:p>
          <a:p>
            <a:pPr algn="just">
              <a:lnSpc>
                <a:spcPts val="1400"/>
              </a:lnSpc>
            </a:pPr>
            <a:endParaRPr lang="en-US" sz="100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"/>
            </a:endParaRPr>
          </a:p>
          <a:p>
            <a:pPr algn="just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1) 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Equifax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网址：</a:t>
            </a:r>
            <a:r>
              <a:rPr lang="zh-CN" sz="1000" b="1" u="sng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www.equifax.com.au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所需材料：身份证件（如驾照、医保卡、护照）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通常在10天内完成寄送 </a:t>
            </a:r>
          </a:p>
          <a:p>
            <a:pPr algn="just">
              <a:lnSpc>
                <a:spcPts val="1400"/>
              </a:lnSpc>
            </a:pPr>
            <a:endParaRPr lang="en-US" sz="1000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just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2)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 Experian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网址：</a:t>
            </a:r>
            <a:r>
              <a:rPr lang="zh-CN" sz="1000" b="1" u="sng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www.experian.com.au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所需材料：与上相同的身份证件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可在线申请或下载表格填写</a:t>
            </a:r>
          </a:p>
          <a:p>
            <a:pPr algn="just">
              <a:lnSpc>
                <a:spcPts val="1400"/>
              </a:lnSpc>
            </a:pPr>
            <a:endParaRPr lang="en-US" sz="1000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just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3) 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Illion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网址：</a:t>
            </a:r>
            <a:r>
              <a:rPr lang="zh-CN" sz="1000" b="1" u="sng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www.illion.com.au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流程类似 —— 提供便捷的在线表格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可通过电子邮件或邮寄方式提交申请</a:t>
            </a:r>
          </a:p>
          <a:p>
            <a:pPr algn="just">
              <a:lnSpc>
                <a:spcPts val="1400"/>
              </a:lnSpc>
            </a:pPr>
            <a:endParaRPr lang="en-US" sz="1000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just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如果发现有错误怎么办？</a:t>
            </a:r>
          </a:p>
          <a:p>
            <a:pPr algn="just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若发现以下情况：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有并未申请的信用账户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有未借过的贷款记录</a:t>
            </a:r>
          </a:p>
          <a:p>
            <a:pPr marL="215900" lvl="1" indent="-107950" algn="just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有按时还款却被标记为逾期的记录</a:t>
            </a:r>
          </a:p>
          <a:p>
            <a:pPr algn="just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请同时联系信用报告机构和提供该信息的机构（如银行或电信公司）进行更正。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endParaRPr lang="en-US" sz="1000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131690" y="882336"/>
            <a:ext cx="663510" cy="915186"/>
          </a:xfrm>
          <a:custGeom>
            <a:avLst/>
            <a:gdLst/>
            <a:ahLst/>
            <a:cxnLst/>
            <a:rect l="l" t="t" r="r" b="b"/>
            <a:pathLst>
              <a:path w="663510" h="915186">
                <a:moveTo>
                  <a:pt x="0" y="0"/>
                </a:moveTo>
                <a:lnTo>
                  <a:pt x="663510" y="0"/>
                </a:lnTo>
                <a:lnTo>
                  <a:pt x="663510" y="915186"/>
                </a:lnTo>
                <a:lnTo>
                  <a:pt x="0" y="915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75348" y="531857"/>
            <a:ext cx="1519852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@idcareaus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2800" y="1083187"/>
            <a:ext cx="3136719" cy="5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520"/>
              </a:lnSpc>
            </a:pPr>
            <a:r>
              <a:rPr lang="zh-CN" sz="352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信用报告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283" y="1565372"/>
            <a:ext cx="918780" cy="232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</a:pPr>
            <a:r>
              <a:rPr lang="zh-CN" sz="136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2800" y="7154419"/>
            <a:ext cx="2188199" cy="1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Semi-Bold" panose="00000700000000000000"/>
              </a:rPr>
              <a:t>www.idcare.org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43653" y="7203681"/>
            <a:ext cx="351547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07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465140" cy="3010493"/>
          </a:xfrm>
          <a:custGeom>
            <a:avLst/>
            <a:gdLst/>
            <a:ahLst/>
            <a:cxnLst/>
            <a:rect l="l" t="t" r="r" b="b"/>
            <a:pathLst>
              <a:path w="5465140" h="3010493">
                <a:moveTo>
                  <a:pt x="0" y="0"/>
                </a:moveTo>
                <a:lnTo>
                  <a:pt x="5465140" y="0"/>
                </a:lnTo>
                <a:lnTo>
                  <a:pt x="5465140" y="3010493"/>
                </a:lnTo>
                <a:lnTo>
                  <a:pt x="0" y="3010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6" b="-19888"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447406" y="1505247"/>
            <a:ext cx="3251421" cy="6417662"/>
            <a:chOff x="0" y="0"/>
            <a:chExt cx="1653375" cy="3263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53375" cy="3263436"/>
            </a:xfrm>
            <a:custGeom>
              <a:avLst/>
              <a:gdLst/>
              <a:ahLst/>
              <a:cxnLst/>
              <a:rect l="l" t="t" r="r" b="b"/>
              <a:pathLst>
                <a:path w="1653375" h="3263436">
                  <a:moveTo>
                    <a:pt x="61908" y="0"/>
                  </a:moveTo>
                  <a:lnTo>
                    <a:pt x="1591467" y="0"/>
                  </a:lnTo>
                  <a:cubicBezTo>
                    <a:pt x="1607886" y="0"/>
                    <a:pt x="1623633" y="6522"/>
                    <a:pt x="1635243" y="18133"/>
                  </a:cubicBezTo>
                  <a:cubicBezTo>
                    <a:pt x="1646853" y="29743"/>
                    <a:pt x="1653375" y="45489"/>
                    <a:pt x="1653375" y="61908"/>
                  </a:cubicBezTo>
                  <a:lnTo>
                    <a:pt x="1653375" y="3201527"/>
                  </a:lnTo>
                  <a:cubicBezTo>
                    <a:pt x="1653375" y="3217946"/>
                    <a:pt x="1646853" y="3233693"/>
                    <a:pt x="1635243" y="3245303"/>
                  </a:cubicBezTo>
                  <a:cubicBezTo>
                    <a:pt x="1623633" y="3256913"/>
                    <a:pt x="1607886" y="3263436"/>
                    <a:pt x="1591467" y="3263436"/>
                  </a:cubicBezTo>
                  <a:lnTo>
                    <a:pt x="61908" y="3263436"/>
                  </a:lnTo>
                  <a:cubicBezTo>
                    <a:pt x="45489" y="3263436"/>
                    <a:pt x="29743" y="3256913"/>
                    <a:pt x="18133" y="3245303"/>
                  </a:cubicBezTo>
                  <a:cubicBezTo>
                    <a:pt x="6522" y="3233693"/>
                    <a:pt x="0" y="3217946"/>
                    <a:pt x="0" y="3201527"/>
                  </a:cubicBezTo>
                  <a:lnTo>
                    <a:pt x="0" y="61908"/>
                  </a:lnTo>
                  <a:cubicBezTo>
                    <a:pt x="0" y="45489"/>
                    <a:pt x="6522" y="29743"/>
                    <a:pt x="18133" y="18133"/>
                  </a:cubicBezTo>
                  <a:cubicBezTo>
                    <a:pt x="29743" y="6522"/>
                    <a:pt x="45489" y="0"/>
                    <a:pt x="61908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4598D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latin typeface="+mj-lt"/>
                <a:ea typeface="Microsoft YaHei" panose="020B0503020204020204" charset="-122"/>
                <a:cs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653375" cy="3272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00"/>
                </a:lnSpc>
              </a:pPr>
              <a:endParaRPr>
                <a:latin typeface="+mj-lt"/>
                <a:ea typeface="Microsoft YaHei" panose="020B0503020204020204" charset="-122"/>
                <a:cs typeface="+mj-lt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771153" y="6108158"/>
            <a:ext cx="966667" cy="966667"/>
          </a:xfrm>
          <a:custGeom>
            <a:avLst/>
            <a:gdLst/>
            <a:ahLst/>
            <a:cxnLst/>
            <a:rect l="l" t="t" r="r" b="b"/>
            <a:pathLst>
              <a:path w="966667" h="966667">
                <a:moveTo>
                  <a:pt x="0" y="0"/>
                </a:moveTo>
                <a:lnTo>
                  <a:pt x="966667" y="0"/>
                </a:lnTo>
                <a:lnTo>
                  <a:pt x="966667" y="966667"/>
                </a:lnTo>
                <a:lnTo>
                  <a:pt x="0" y="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98141" y="1765448"/>
            <a:ext cx="1570636" cy="389646"/>
          </a:xfrm>
          <a:custGeom>
            <a:avLst/>
            <a:gdLst/>
            <a:ahLst/>
            <a:cxnLst/>
            <a:rect l="l" t="t" r="r" b="b"/>
            <a:pathLst>
              <a:path w="1570636" h="389646">
                <a:moveTo>
                  <a:pt x="0" y="0"/>
                </a:moveTo>
                <a:lnTo>
                  <a:pt x="1570637" y="0"/>
                </a:lnTo>
                <a:lnTo>
                  <a:pt x="1570637" y="389646"/>
                </a:lnTo>
                <a:lnTo>
                  <a:pt x="0" y="3896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664000" y="2782039"/>
            <a:ext cx="3777513" cy="446294"/>
            <a:chOff x="0" y="0"/>
            <a:chExt cx="1920898" cy="2269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20897" cy="226944"/>
            </a:xfrm>
            <a:custGeom>
              <a:avLst/>
              <a:gdLst/>
              <a:ahLst/>
              <a:cxnLst/>
              <a:rect l="l" t="t" r="r" b="b"/>
              <a:pathLst>
                <a:path w="1920897" h="226944">
                  <a:moveTo>
                    <a:pt x="53286" y="0"/>
                  </a:moveTo>
                  <a:lnTo>
                    <a:pt x="1867611" y="0"/>
                  </a:lnTo>
                  <a:cubicBezTo>
                    <a:pt x="1881743" y="0"/>
                    <a:pt x="1895297" y="5614"/>
                    <a:pt x="1905290" y="15607"/>
                  </a:cubicBezTo>
                  <a:cubicBezTo>
                    <a:pt x="1915283" y="25600"/>
                    <a:pt x="1920897" y="39154"/>
                    <a:pt x="1920897" y="53286"/>
                  </a:cubicBezTo>
                  <a:lnTo>
                    <a:pt x="1920897" y="173658"/>
                  </a:lnTo>
                  <a:cubicBezTo>
                    <a:pt x="1920897" y="187790"/>
                    <a:pt x="1915283" y="201344"/>
                    <a:pt x="1905290" y="211337"/>
                  </a:cubicBezTo>
                  <a:cubicBezTo>
                    <a:pt x="1895297" y="221330"/>
                    <a:pt x="1881743" y="226944"/>
                    <a:pt x="1867611" y="226944"/>
                  </a:cubicBezTo>
                  <a:lnTo>
                    <a:pt x="53286" y="226944"/>
                  </a:lnTo>
                  <a:cubicBezTo>
                    <a:pt x="39154" y="226944"/>
                    <a:pt x="25600" y="221330"/>
                    <a:pt x="15607" y="211337"/>
                  </a:cubicBezTo>
                  <a:cubicBezTo>
                    <a:pt x="5614" y="201344"/>
                    <a:pt x="0" y="187790"/>
                    <a:pt x="0" y="173658"/>
                  </a:cubicBezTo>
                  <a:lnTo>
                    <a:pt x="0" y="53286"/>
                  </a:lnTo>
                  <a:cubicBezTo>
                    <a:pt x="0" y="39154"/>
                    <a:pt x="5614" y="25600"/>
                    <a:pt x="15607" y="15607"/>
                  </a:cubicBezTo>
                  <a:cubicBezTo>
                    <a:pt x="25600" y="5614"/>
                    <a:pt x="39154" y="0"/>
                    <a:pt x="53286" y="0"/>
                  </a:cubicBezTo>
                  <a:close/>
                </a:path>
              </a:pathLst>
            </a:custGeom>
            <a:solidFill>
              <a:srgbClr val="4598D7"/>
            </a:solidFill>
          </p:spPr>
          <p:txBody>
            <a:bodyPr/>
            <a:lstStyle/>
            <a:p>
              <a:endParaRPr lang="en-US">
                <a:latin typeface="+mj-lt"/>
                <a:ea typeface="Microsoft YaHei" panose="020B0503020204020204" charset="-122"/>
                <a:cs typeface="+mj-l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920898" cy="236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00"/>
                </a:lnSpc>
              </a:pPr>
              <a:endParaRPr>
                <a:latin typeface="+mj-lt"/>
                <a:ea typeface="Microsoft YaHei" panose="020B0503020204020204" charset="-122"/>
                <a:cs typeface="+mj-lt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5766" y="2301392"/>
            <a:ext cx="2358737" cy="83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0"/>
              </a:lnSpc>
            </a:pPr>
            <a:r>
              <a:rPr lang="zh-CN" sz="161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担心身份盗用、诈骗和网络犯罪？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141" y="3240239"/>
            <a:ext cx="2480932" cy="209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zh-CN" sz="127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重拾掌控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5766" y="3556978"/>
            <a:ext cx="2358737" cy="2394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5"/>
              </a:lnSpc>
            </a:pPr>
            <a:r>
              <a:rPr lang="zh-CN" sz="99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每年，有超过 100 万澳大利亚人遭遇诈骗、网络犯罪和身份盗用。</a:t>
            </a:r>
          </a:p>
          <a:p>
            <a:pPr algn="l">
              <a:lnSpc>
                <a:spcPts val="1395"/>
              </a:lnSpc>
            </a:pPr>
            <a:endParaRPr lang="en-US" sz="995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395"/>
              </a:lnSpc>
            </a:pPr>
            <a:r>
              <a:rPr lang="zh-CN" sz="99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如果你也不幸成为受害者，请不必自责——这绝非个例。</a:t>
            </a:r>
          </a:p>
          <a:p>
            <a:pPr algn="l">
              <a:lnSpc>
                <a:spcPts val="1395"/>
              </a:lnSpc>
            </a:pPr>
            <a:endParaRPr lang="en-US" sz="995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395"/>
              </a:lnSpc>
            </a:pPr>
            <a:r>
              <a:rPr lang="zh-CN" sz="99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IDCARE是澳大利亚免费的国家级身份与网络安全支持服务。</a:t>
            </a:r>
          </a:p>
          <a:p>
            <a:pPr algn="l">
              <a:lnSpc>
                <a:spcPts val="1395"/>
              </a:lnSpc>
            </a:pPr>
            <a:endParaRPr lang="en-US" sz="995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Bold" panose="00000800000000000000"/>
            </a:endParaRPr>
          </a:p>
          <a:p>
            <a:pPr algn="l">
              <a:lnSpc>
                <a:spcPts val="1395"/>
              </a:lnSpc>
            </a:pPr>
            <a:r>
              <a:rPr lang="zh-CN" sz="99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我们的网络安全个案经理将为您提供一对一专属免费支持，帮助你重拾掌控、恢复安全。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8141" y="6131564"/>
            <a:ext cx="1477532" cy="881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5"/>
              </a:lnSpc>
            </a:pPr>
            <a:r>
              <a:rPr lang="zh-CN" sz="196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联系我们</a:t>
            </a:r>
          </a:p>
          <a:p>
            <a:pPr algn="l">
              <a:lnSpc>
                <a:spcPts val="2410"/>
              </a:lnSpc>
            </a:pPr>
            <a:r>
              <a:rPr lang="zh-CN" sz="1720" b="1">
                <a:solidFill>
                  <a:srgbClr val="020202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1800 595 160</a:t>
            </a:r>
          </a:p>
          <a:p>
            <a:pPr algn="l">
              <a:lnSpc>
                <a:spcPts val="1895"/>
              </a:lnSpc>
            </a:pPr>
            <a:r>
              <a:rPr lang="zh-CN" sz="1350" b="1">
                <a:solidFill>
                  <a:srgbClr val="020202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www.idcare.org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83865" y="2874645"/>
            <a:ext cx="2884170" cy="240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80"/>
              </a:lnSpc>
            </a:pPr>
            <a:r>
              <a:rPr lang="zh-CN" sz="1340" b="1">
                <a:solidFill>
                  <a:srgbClr val="FFFFFF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IDCARE 可在以下情况下为您提供帮助：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83699" y="3433100"/>
            <a:ext cx="2182755" cy="341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✓ 发现有人冒用你的身份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   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✓ 不小心点错链接</a:t>
            </a:r>
          </a:p>
          <a:p>
            <a:pPr algn="l">
              <a:lnSpc>
                <a:spcPts val="1400"/>
              </a:lnSpc>
            </a:pPr>
            <a:endParaRPr lang="en-US" sz="1000" b="1">
              <a:solidFill>
                <a:srgbClr val="071A30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✓ 误入虚假网站</a:t>
            </a:r>
          </a:p>
          <a:p>
            <a:pPr algn="l">
              <a:lnSpc>
                <a:spcPts val="1400"/>
              </a:lnSpc>
            </a:pPr>
            <a:endParaRPr lang="en-US" sz="1000" b="1">
              <a:solidFill>
                <a:srgbClr val="071A30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✓ 接听了诈骗电话</a:t>
            </a:r>
          </a:p>
          <a:p>
            <a:pPr algn="l">
              <a:lnSpc>
                <a:spcPts val="1400"/>
              </a:lnSpc>
            </a:pPr>
            <a:endParaRPr lang="en-US" sz="1000" b="1">
              <a:solidFill>
                <a:srgbClr val="071A30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✓ 向不法分子提供了个人信息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   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✓ 钱包丢失</a:t>
            </a:r>
          </a:p>
          <a:p>
            <a:pPr algn="l">
              <a:lnSpc>
                <a:spcPts val="1400"/>
              </a:lnSpc>
            </a:pPr>
            <a:endParaRPr lang="en-US" sz="1000" b="1">
              <a:solidFill>
                <a:srgbClr val="071A30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✓ 家中被盗</a:t>
            </a:r>
          </a:p>
          <a:p>
            <a:pPr algn="l">
              <a:lnSpc>
                <a:spcPts val="1400"/>
              </a:lnSpc>
            </a:pPr>
            <a:endParaRPr lang="en-US" sz="1000" b="1">
              <a:solidFill>
                <a:srgbClr val="071A30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✓ 发现信件被盗 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   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✓ 卷入情感诈骗或投资骗局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    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71A30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270" y="2757632"/>
            <a:ext cx="2575461" cy="88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"/>
              </a:lnSpc>
            </a:pPr>
            <a:r>
              <a:rPr lang="zh-CN" sz="915" b="1" dirty="0">
                <a:solidFill>
                  <a:srgbClr val="0B5184"/>
                </a:solidFill>
                <a:latin typeface="+mj-lt"/>
                <a:ea typeface="KaiTi" panose="02010609060101010101" charset="-122"/>
                <a:cs typeface="+mj-lt"/>
                <a:sym typeface="Montserrat Semi-Bold" panose="00000700000000000000"/>
              </a:rPr>
              <a:t>“我们的使命</a:t>
            </a:r>
            <a:r>
              <a:rPr lang="zh-CN" altLang="en-US" sz="915" b="1" dirty="0">
                <a:solidFill>
                  <a:srgbClr val="0B5184"/>
                </a:solidFill>
                <a:latin typeface="+mj-lt"/>
                <a:ea typeface="KaiTi" panose="02010609060101010101" charset="-122"/>
                <a:cs typeface="+mj-lt"/>
                <a:sym typeface="Montserrat Semi-Bold" panose="00000700000000000000"/>
              </a:rPr>
              <a:t>很朴素</a:t>
            </a:r>
            <a:r>
              <a:rPr lang="zh-CN" sz="915" b="1" dirty="0">
                <a:solidFill>
                  <a:srgbClr val="0B5184"/>
                </a:solidFill>
                <a:latin typeface="+mj-lt"/>
                <a:ea typeface="KaiTi" panose="02010609060101010101" charset="-122"/>
                <a:cs typeface="+mj-lt"/>
                <a:sym typeface="Montserrat Semi-Bold" panose="00000700000000000000"/>
              </a:rPr>
              <a:t>：</a:t>
            </a:r>
          </a:p>
          <a:p>
            <a:pPr algn="ctr">
              <a:lnSpc>
                <a:spcPts val="1375"/>
              </a:lnSpc>
            </a:pPr>
            <a:r>
              <a:rPr lang="zh-CN" sz="915" b="1" dirty="0">
                <a:solidFill>
                  <a:srgbClr val="0B5184"/>
                </a:solidFill>
                <a:latin typeface="+mj-lt"/>
                <a:ea typeface="KaiTi" panose="02010609060101010101" charset="-122"/>
                <a:cs typeface="+mj-lt"/>
                <a:sym typeface="Montserrat Semi-Bold" panose="00000700000000000000"/>
              </a:rPr>
              <a:t>当人们遭遇网络犯罪和诈骗时，</a:t>
            </a:r>
          </a:p>
          <a:p>
            <a:pPr algn="ctr">
              <a:lnSpc>
                <a:spcPts val="1375"/>
              </a:lnSpc>
            </a:pPr>
            <a:r>
              <a:rPr lang="zh-CN" sz="915" b="1" dirty="0">
                <a:solidFill>
                  <a:srgbClr val="0B5184"/>
                </a:solidFill>
                <a:latin typeface="+mj-lt"/>
                <a:ea typeface="KaiTi" panose="02010609060101010101" charset="-122"/>
                <a:cs typeface="+mj-lt"/>
                <a:sym typeface="Montserrat Semi-Bold" panose="00000700000000000000"/>
              </a:rPr>
              <a:t>帮助他们重获掌控、尊严与公正。"</a:t>
            </a:r>
          </a:p>
          <a:p>
            <a:pPr algn="ctr">
              <a:lnSpc>
                <a:spcPts val="1375"/>
              </a:lnSpc>
            </a:pPr>
            <a:endParaRPr lang="en-US" sz="915" b="1" dirty="0">
              <a:solidFill>
                <a:srgbClr val="0B5184"/>
              </a:solidFill>
              <a:latin typeface="+mj-lt"/>
              <a:ea typeface="KaiTi" panose="02010609060101010101" charset="-122"/>
              <a:cs typeface="+mj-lt"/>
              <a:sym typeface="Montserrat Semi-Bold" panose="00000700000000000000"/>
            </a:endParaRPr>
          </a:p>
          <a:p>
            <a:pPr algn="ctr">
              <a:lnSpc>
                <a:spcPts val="1375"/>
              </a:lnSpc>
            </a:pPr>
            <a:r>
              <a:rPr lang="zh-CN" sz="915" b="1" dirty="0">
                <a:solidFill>
                  <a:srgbClr val="0B5184"/>
                </a:solidFill>
                <a:latin typeface="+mj-lt"/>
                <a:ea typeface="KaiTi" panose="02010609060101010101" charset="-122"/>
                <a:cs typeface="+mj-lt"/>
                <a:sym typeface="Montserrat Semi-Bold" panose="00000700000000000000"/>
              </a:rPr>
              <a:t> IDCARE创始人兼集团首席执行官 David Lacey 博士</a:t>
            </a:r>
          </a:p>
        </p:txBody>
      </p:sp>
      <p:sp>
        <p:nvSpPr>
          <p:cNvPr id="3" name="Freeform 3"/>
          <p:cNvSpPr/>
          <p:nvPr/>
        </p:nvSpPr>
        <p:spPr>
          <a:xfrm>
            <a:off x="361112" y="489731"/>
            <a:ext cx="970888" cy="239925"/>
          </a:xfrm>
          <a:custGeom>
            <a:avLst/>
            <a:gdLst/>
            <a:ahLst/>
            <a:cxnLst/>
            <a:rect l="l" t="t" r="r" b="b"/>
            <a:pathLst>
              <a:path w="970888" h="239925">
                <a:moveTo>
                  <a:pt x="0" y="0"/>
                </a:moveTo>
                <a:lnTo>
                  <a:pt x="970888" y="0"/>
                </a:lnTo>
                <a:lnTo>
                  <a:pt x="970888" y="239925"/>
                </a:lnTo>
                <a:lnTo>
                  <a:pt x="0" y="239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75348" y="531857"/>
            <a:ext cx="1519852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@idcareaus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2800" y="7154419"/>
            <a:ext cx="2188199" cy="1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www.idcare.org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43653" y="7203681"/>
            <a:ext cx="351547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1112" y="489731"/>
            <a:ext cx="970888" cy="239925"/>
          </a:xfrm>
          <a:custGeom>
            <a:avLst/>
            <a:gdLst/>
            <a:ahLst/>
            <a:cxnLst/>
            <a:rect l="l" t="t" r="r" b="b"/>
            <a:pathLst>
              <a:path w="970888" h="239925">
                <a:moveTo>
                  <a:pt x="0" y="0"/>
                </a:moveTo>
                <a:lnTo>
                  <a:pt x="970888" y="0"/>
                </a:lnTo>
                <a:lnTo>
                  <a:pt x="970888" y="239925"/>
                </a:lnTo>
                <a:lnTo>
                  <a:pt x="0" y="239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603653" y="4241222"/>
            <a:ext cx="983899" cy="1176561"/>
          </a:xfrm>
          <a:custGeom>
            <a:avLst/>
            <a:gdLst/>
            <a:ahLst/>
            <a:cxnLst/>
            <a:rect l="l" t="t" r="r" b="b"/>
            <a:pathLst>
              <a:path w="983899" h="1176561">
                <a:moveTo>
                  <a:pt x="0" y="0"/>
                </a:moveTo>
                <a:lnTo>
                  <a:pt x="983899" y="0"/>
                </a:lnTo>
                <a:lnTo>
                  <a:pt x="983899" y="1176561"/>
                </a:lnTo>
                <a:lnTo>
                  <a:pt x="0" y="117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422176" y="2762218"/>
            <a:ext cx="1346853" cy="892290"/>
          </a:xfrm>
          <a:custGeom>
            <a:avLst/>
            <a:gdLst/>
            <a:ahLst/>
            <a:cxnLst/>
            <a:rect l="l" t="t" r="r" b="b"/>
            <a:pathLst>
              <a:path w="1346853" h="892290">
                <a:moveTo>
                  <a:pt x="0" y="0"/>
                </a:moveTo>
                <a:lnTo>
                  <a:pt x="1346853" y="0"/>
                </a:lnTo>
                <a:lnTo>
                  <a:pt x="1346853" y="892290"/>
                </a:lnTo>
                <a:lnTo>
                  <a:pt x="0" y="8922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75348" y="531857"/>
            <a:ext cx="1519852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@idcareaus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5142" y="1635891"/>
            <a:ext cx="4240496" cy="35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zh-CN" sz="197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比你想象的更重要！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8971" y="2732462"/>
            <a:ext cx="2521084" cy="222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5"/>
              </a:lnSpc>
            </a:pPr>
            <a:r>
              <a:rPr lang="zh-CN" sz="105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Montserrat Medium"/>
                <a:sym typeface="Montserrat Medium"/>
              </a:rPr>
              <a:t>身份信息极具价值。一旦骗子成功窃取身份信息后，可能会利用该信息盗取钱财、冒名开户，对受害者的生活造成严重影响。</a:t>
            </a:r>
          </a:p>
          <a:p>
            <a:pPr algn="l">
              <a:lnSpc>
                <a:spcPts val="1575"/>
              </a:lnSpc>
            </a:pPr>
            <a:endParaRPr lang="en-US" sz="1050" b="1">
              <a:solidFill>
                <a:srgbClr val="0B5184"/>
              </a:solidFill>
              <a:latin typeface="+mj-lt"/>
              <a:ea typeface="Microsoft YaHei" panose="020B0503020204020204" charset="-122"/>
              <a:cs typeface="Montserrat Medium"/>
              <a:sym typeface="Montserrat Medium"/>
            </a:endParaRPr>
          </a:p>
          <a:p>
            <a:pPr algn="l">
              <a:lnSpc>
                <a:spcPts val="1575"/>
              </a:lnSpc>
            </a:pPr>
            <a:endParaRPr lang="en-US" sz="1050" b="1">
              <a:solidFill>
                <a:srgbClr val="0B5184"/>
              </a:solidFill>
              <a:latin typeface="+mj-lt"/>
              <a:ea typeface="Microsoft YaHei" panose="020B0503020204020204" charset="-122"/>
              <a:cs typeface="Montserrat Medium"/>
              <a:sym typeface="Montserrat Medium"/>
            </a:endParaRPr>
          </a:p>
          <a:p>
            <a:pPr algn="l">
              <a:lnSpc>
                <a:spcPts val="1575"/>
              </a:lnSpc>
            </a:pPr>
            <a:r>
              <a:rPr lang="zh-CN" sz="105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Montserrat Medium"/>
                <a:sym typeface="Montserrat Medium"/>
              </a:rPr>
              <a:t>很多人并没有意识到盗用身份信息其实很容易得逞，但想要挽回损失却非常困难。本指南将介绍一系列简单实用的建议，帮助你保护个人信息，远离诈骗和身份盗用风险。</a:t>
            </a:r>
          </a:p>
          <a:p>
            <a:pPr algn="l">
              <a:lnSpc>
                <a:spcPts val="1575"/>
              </a:lnSpc>
            </a:pPr>
            <a:endParaRPr lang="en-US" sz="1050" b="1">
              <a:solidFill>
                <a:srgbClr val="0B5184"/>
              </a:solidFill>
              <a:latin typeface="+mj-lt"/>
              <a:ea typeface="Microsoft YaHei" panose="020B0503020204020204" charset="-122"/>
              <a:cs typeface="Montserrat Medium"/>
              <a:sym typeface="Montserrat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2800" y="1083187"/>
            <a:ext cx="4345180" cy="51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520"/>
              </a:lnSpc>
            </a:pPr>
            <a:r>
              <a:rPr lang="zh-CN" sz="352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保护个人身份信息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2800" y="7154419"/>
            <a:ext cx="2188199" cy="1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Semi-Bold" panose="00000700000000000000"/>
              </a:rPr>
              <a:t>www.idcare.org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43653" y="7203681"/>
            <a:ext cx="351547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843282"/>
            <a:ext cx="1494348" cy="3639396"/>
            <a:chOff x="0" y="0"/>
            <a:chExt cx="1992464" cy="48525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4"/>
            <a:srcRect l="36296" r="36296"/>
            <a:stretch>
              <a:fillRect/>
            </a:stretch>
          </p:blipFill>
          <p:spPr>
            <a:xfrm>
              <a:off x="0" y="0"/>
              <a:ext cx="1992464" cy="4852529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189970" y="2843282"/>
            <a:ext cx="304378" cy="304378"/>
          </a:xfrm>
          <a:custGeom>
            <a:avLst/>
            <a:gdLst/>
            <a:ahLst/>
            <a:cxnLst/>
            <a:rect l="l" t="t" r="r" b="b"/>
            <a:pathLst>
              <a:path w="304378" h="304378">
                <a:moveTo>
                  <a:pt x="0" y="0"/>
                </a:moveTo>
                <a:lnTo>
                  <a:pt x="304378" y="0"/>
                </a:lnTo>
                <a:lnTo>
                  <a:pt x="304378" y="304379"/>
                </a:lnTo>
                <a:lnTo>
                  <a:pt x="0" y="3043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2800" y="1159387"/>
            <a:ext cx="4260722" cy="58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425"/>
              </a:lnSpc>
            </a:pPr>
            <a:r>
              <a:rPr lang="zh-CN" sz="442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目录</a:t>
            </a:r>
          </a:p>
        </p:txBody>
      </p:sp>
      <p:sp>
        <p:nvSpPr>
          <p:cNvPr id="6" name="TextBox 6"/>
          <p:cNvSpPr txBox="1"/>
          <p:nvPr>
            <p:custDataLst>
              <p:tags r:id="rId1"/>
            </p:custDataLst>
          </p:nvPr>
        </p:nvSpPr>
        <p:spPr>
          <a:xfrm>
            <a:off x="1910860" y="2361698"/>
            <a:ext cx="726128" cy="44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60"/>
              </a:lnSpc>
            </a:pPr>
            <a:r>
              <a:rPr lang="zh-CN" sz="336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01</a:t>
            </a:r>
          </a:p>
        </p:txBody>
      </p:sp>
      <p:sp>
        <p:nvSpPr>
          <p:cNvPr id="7" name="TextBox 7"/>
          <p:cNvSpPr txBox="1"/>
          <p:nvPr>
            <p:custDataLst>
              <p:tags r:id="rId2"/>
            </p:custDataLst>
          </p:nvPr>
        </p:nvSpPr>
        <p:spPr>
          <a:xfrm>
            <a:off x="2852023" y="2309338"/>
            <a:ext cx="2131657" cy="43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0"/>
              </a:lnSpc>
            </a:pPr>
            <a:r>
              <a:rPr lang="zh-CN" sz="12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Semi-Bold" panose="00000700000000000000"/>
              </a:rPr>
              <a:t>IDCARE 三步应对方案</a:t>
            </a:r>
          </a:p>
        </p:txBody>
      </p:sp>
      <p:sp>
        <p:nvSpPr>
          <p:cNvPr id="8" name="Freeform 8"/>
          <p:cNvSpPr/>
          <p:nvPr/>
        </p:nvSpPr>
        <p:spPr>
          <a:xfrm>
            <a:off x="361112" y="489731"/>
            <a:ext cx="970888" cy="239925"/>
          </a:xfrm>
          <a:custGeom>
            <a:avLst/>
            <a:gdLst/>
            <a:ahLst/>
            <a:cxnLst/>
            <a:rect l="l" t="t" r="r" b="b"/>
            <a:pathLst>
              <a:path w="970888" h="239925">
                <a:moveTo>
                  <a:pt x="0" y="0"/>
                </a:moveTo>
                <a:lnTo>
                  <a:pt x="970888" y="0"/>
                </a:lnTo>
                <a:lnTo>
                  <a:pt x="970888" y="239925"/>
                </a:lnTo>
                <a:lnTo>
                  <a:pt x="0" y="2399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3"/>
            </p:custDataLst>
          </p:nvPr>
        </p:nvSpPr>
        <p:spPr>
          <a:xfrm>
            <a:off x="1910860" y="3067862"/>
            <a:ext cx="726128" cy="44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60"/>
              </a:lnSpc>
            </a:pPr>
            <a:r>
              <a:rPr lang="zh-CN" sz="336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02</a:t>
            </a:r>
          </a:p>
        </p:txBody>
      </p:sp>
      <p:sp>
        <p:nvSpPr>
          <p:cNvPr id="10" name="TextBox 10"/>
          <p:cNvSpPr txBox="1"/>
          <p:nvPr>
            <p:custDataLst>
              <p:tags r:id="rId4"/>
            </p:custDataLst>
          </p:nvPr>
        </p:nvSpPr>
        <p:spPr>
          <a:xfrm>
            <a:off x="2852023" y="3133049"/>
            <a:ext cx="2131657" cy="23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0"/>
              </a:lnSpc>
            </a:pPr>
            <a:r>
              <a:rPr lang="zh-CN" sz="12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停一停</a:t>
            </a:r>
            <a:r>
              <a:rPr lang="en-US" altLang="zh-CN" sz="12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  </a:t>
            </a:r>
            <a:r>
              <a:rPr lang="zh-CN" sz="12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查一查</a:t>
            </a:r>
            <a:r>
              <a:rPr lang="en-US" altLang="zh-CN" sz="12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  </a:t>
            </a:r>
            <a:r>
              <a:rPr lang="zh-CN" sz="12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保护好</a:t>
            </a:r>
          </a:p>
        </p:txBody>
      </p:sp>
      <p:sp>
        <p:nvSpPr>
          <p:cNvPr id="11" name="TextBox 11"/>
          <p:cNvSpPr txBox="1"/>
          <p:nvPr>
            <p:custDataLst>
              <p:tags r:id="rId5"/>
            </p:custDataLst>
          </p:nvPr>
        </p:nvSpPr>
        <p:spPr>
          <a:xfrm>
            <a:off x="1910860" y="3774026"/>
            <a:ext cx="726128" cy="44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60"/>
              </a:lnSpc>
            </a:pPr>
            <a:r>
              <a:rPr lang="zh-CN" sz="336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03</a:t>
            </a:r>
          </a:p>
        </p:txBody>
      </p:sp>
      <p:sp>
        <p:nvSpPr>
          <p:cNvPr id="12" name="TextBox 12"/>
          <p:cNvSpPr txBox="1"/>
          <p:nvPr>
            <p:custDataLst>
              <p:tags r:id="rId6"/>
            </p:custDataLst>
          </p:nvPr>
        </p:nvSpPr>
        <p:spPr>
          <a:xfrm>
            <a:off x="2852023" y="3839213"/>
            <a:ext cx="2131657" cy="20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0"/>
              </a:lnSpc>
            </a:pPr>
            <a:r>
              <a:rPr lang="zh-CN" sz="12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远程访问</a:t>
            </a:r>
          </a:p>
        </p:txBody>
      </p:sp>
      <p:sp>
        <p:nvSpPr>
          <p:cNvPr id="13" name="TextBox 13"/>
          <p:cNvSpPr txBox="1"/>
          <p:nvPr>
            <p:custDataLst>
              <p:tags r:id="rId7"/>
            </p:custDataLst>
          </p:nvPr>
        </p:nvSpPr>
        <p:spPr>
          <a:xfrm>
            <a:off x="1910860" y="4480190"/>
            <a:ext cx="726128" cy="44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60"/>
              </a:lnSpc>
            </a:pPr>
            <a:r>
              <a:rPr lang="zh-CN" sz="336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04</a:t>
            </a:r>
          </a:p>
        </p:txBody>
      </p:sp>
      <p:sp>
        <p:nvSpPr>
          <p:cNvPr id="14" name="TextBox 14"/>
          <p:cNvSpPr txBox="1"/>
          <p:nvPr>
            <p:custDataLst>
              <p:tags r:id="rId8"/>
            </p:custDataLst>
          </p:nvPr>
        </p:nvSpPr>
        <p:spPr>
          <a:xfrm>
            <a:off x="2852023" y="4545377"/>
            <a:ext cx="2131657" cy="20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0"/>
              </a:lnSpc>
            </a:pPr>
            <a:r>
              <a:rPr lang="zh-CN" sz="12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Semi-Bold" panose="00000700000000000000"/>
              </a:rPr>
              <a:t>密码管理 </a:t>
            </a:r>
          </a:p>
        </p:txBody>
      </p:sp>
      <p:sp>
        <p:nvSpPr>
          <p:cNvPr id="15" name="TextBox 15"/>
          <p:cNvSpPr txBox="1"/>
          <p:nvPr>
            <p:custDataLst>
              <p:tags r:id="rId9"/>
            </p:custDataLst>
          </p:nvPr>
        </p:nvSpPr>
        <p:spPr>
          <a:xfrm>
            <a:off x="1910860" y="5186354"/>
            <a:ext cx="726128" cy="44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60"/>
              </a:lnSpc>
            </a:pPr>
            <a:r>
              <a:rPr lang="zh-CN" sz="336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05</a:t>
            </a:r>
          </a:p>
        </p:txBody>
      </p:sp>
      <p:sp>
        <p:nvSpPr>
          <p:cNvPr id="16" name="TextBox 16"/>
          <p:cNvSpPr txBox="1"/>
          <p:nvPr>
            <p:custDataLst>
              <p:tags r:id="rId10"/>
            </p:custDataLst>
          </p:nvPr>
        </p:nvSpPr>
        <p:spPr>
          <a:xfrm>
            <a:off x="2851785" y="5229860"/>
            <a:ext cx="2131695" cy="34226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1870"/>
              </a:lnSpc>
            </a:pPr>
            <a:r>
              <a:rPr lang="zh-CN" sz="12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多重身份验证</a:t>
            </a:r>
          </a:p>
        </p:txBody>
      </p:sp>
      <p:sp>
        <p:nvSpPr>
          <p:cNvPr id="17" name="TextBox 17"/>
          <p:cNvSpPr txBox="1"/>
          <p:nvPr>
            <p:custDataLst>
              <p:tags r:id="rId11"/>
            </p:custDataLst>
          </p:nvPr>
        </p:nvSpPr>
        <p:spPr>
          <a:xfrm>
            <a:off x="1910860" y="5892518"/>
            <a:ext cx="726128" cy="44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60"/>
              </a:lnSpc>
            </a:pPr>
            <a:r>
              <a:rPr lang="zh-CN" sz="336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06</a:t>
            </a:r>
          </a:p>
        </p:txBody>
      </p:sp>
      <p:sp>
        <p:nvSpPr>
          <p:cNvPr id="18" name="TextBox 18"/>
          <p:cNvSpPr txBox="1"/>
          <p:nvPr>
            <p:custDataLst>
              <p:tags r:id="rId12"/>
            </p:custDataLst>
          </p:nvPr>
        </p:nvSpPr>
        <p:spPr>
          <a:xfrm>
            <a:off x="2852023" y="5957705"/>
            <a:ext cx="2131657" cy="20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0"/>
              </a:lnSpc>
            </a:pPr>
            <a:r>
              <a:rPr lang="zh-CN" sz="12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信用报告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75348" y="531857"/>
            <a:ext cx="1519852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@idcareaus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2800" y="7154419"/>
            <a:ext cx="2188199" cy="1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www.idcare.org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43653" y="7203681"/>
            <a:ext cx="351547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iii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68817" y="2777873"/>
            <a:ext cx="271310" cy="271310"/>
          </a:xfrm>
          <a:custGeom>
            <a:avLst/>
            <a:gdLst/>
            <a:ahLst/>
            <a:cxnLst/>
            <a:rect l="l" t="t" r="r" b="b"/>
            <a:pathLst>
              <a:path w="271310" h="271310">
                <a:moveTo>
                  <a:pt x="0" y="0"/>
                </a:moveTo>
                <a:lnTo>
                  <a:pt x="271310" y="0"/>
                </a:lnTo>
                <a:lnTo>
                  <a:pt x="271310" y="271310"/>
                </a:lnTo>
                <a:lnTo>
                  <a:pt x="0" y="271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1286990" y="5072397"/>
            <a:ext cx="271310" cy="271310"/>
          </a:xfrm>
          <a:custGeom>
            <a:avLst/>
            <a:gdLst/>
            <a:ahLst/>
            <a:cxnLst/>
            <a:rect l="l" t="t" r="r" b="b"/>
            <a:pathLst>
              <a:path w="271310" h="271310">
                <a:moveTo>
                  <a:pt x="0" y="0"/>
                </a:moveTo>
                <a:lnTo>
                  <a:pt x="271311" y="0"/>
                </a:lnTo>
                <a:lnTo>
                  <a:pt x="271311" y="271311"/>
                </a:lnTo>
                <a:lnTo>
                  <a:pt x="0" y="271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493845" y="4128813"/>
            <a:ext cx="1834155" cy="2515976"/>
            <a:chOff x="0" y="0"/>
            <a:chExt cx="2445539" cy="335463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29707" r="21723"/>
            <a:stretch>
              <a:fillRect/>
            </a:stretch>
          </p:blipFill>
          <p:spPr>
            <a:xfrm>
              <a:off x="0" y="0"/>
              <a:ext cx="2445539" cy="3354635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 rot="5400000">
            <a:off x="1268817" y="3838964"/>
            <a:ext cx="271310" cy="271310"/>
          </a:xfrm>
          <a:custGeom>
            <a:avLst/>
            <a:gdLst/>
            <a:ahLst/>
            <a:cxnLst/>
            <a:rect l="l" t="t" r="r" b="b"/>
            <a:pathLst>
              <a:path w="271310" h="271310">
                <a:moveTo>
                  <a:pt x="0" y="0"/>
                </a:moveTo>
                <a:lnTo>
                  <a:pt x="271310" y="0"/>
                </a:lnTo>
                <a:lnTo>
                  <a:pt x="271310" y="271310"/>
                </a:lnTo>
                <a:lnTo>
                  <a:pt x="0" y="271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14626" y="3110400"/>
            <a:ext cx="578941" cy="566639"/>
          </a:xfrm>
          <a:custGeom>
            <a:avLst/>
            <a:gdLst/>
            <a:ahLst/>
            <a:cxnLst/>
            <a:rect l="l" t="t" r="r" b="b"/>
            <a:pathLst>
              <a:path w="578941" h="566639">
                <a:moveTo>
                  <a:pt x="0" y="0"/>
                </a:moveTo>
                <a:lnTo>
                  <a:pt x="578941" y="0"/>
                </a:lnTo>
                <a:lnTo>
                  <a:pt x="578941" y="566639"/>
                </a:lnTo>
                <a:lnTo>
                  <a:pt x="0" y="5666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47038" y="4110274"/>
            <a:ext cx="546530" cy="622826"/>
          </a:xfrm>
          <a:custGeom>
            <a:avLst/>
            <a:gdLst/>
            <a:ahLst/>
            <a:cxnLst/>
            <a:rect l="l" t="t" r="r" b="b"/>
            <a:pathLst>
              <a:path w="546530" h="622826">
                <a:moveTo>
                  <a:pt x="0" y="0"/>
                </a:moveTo>
                <a:lnTo>
                  <a:pt x="546529" y="0"/>
                </a:lnTo>
                <a:lnTo>
                  <a:pt x="546529" y="622826"/>
                </a:lnTo>
                <a:lnTo>
                  <a:pt x="0" y="6228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23205" y="5421604"/>
            <a:ext cx="488536" cy="491215"/>
          </a:xfrm>
          <a:custGeom>
            <a:avLst/>
            <a:gdLst/>
            <a:ahLst/>
            <a:cxnLst/>
            <a:rect l="l" t="t" r="r" b="b"/>
            <a:pathLst>
              <a:path w="488536" h="491215">
                <a:moveTo>
                  <a:pt x="0" y="0"/>
                </a:moveTo>
                <a:lnTo>
                  <a:pt x="488536" y="0"/>
                </a:lnTo>
                <a:lnTo>
                  <a:pt x="488536" y="491216"/>
                </a:lnTo>
                <a:lnTo>
                  <a:pt x="0" y="491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5212" y="2719108"/>
            <a:ext cx="619459" cy="29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0"/>
              </a:lnSpc>
            </a:pPr>
            <a:r>
              <a:rPr lang="zh-CN" sz="140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Codec Pro Bold" panose="00000600000000000000"/>
              </a:rPr>
              <a:t>第 1 步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5212" y="5018124"/>
            <a:ext cx="637633" cy="29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zh-CN" sz="140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Codec Pro Bold" panose="00000600000000000000"/>
              </a:rPr>
              <a:t>第 3 步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5212" y="3784691"/>
            <a:ext cx="619459" cy="29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zh-CN" sz="140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Codec Pro Bold" panose="00000600000000000000"/>
              </a:rPr>
              <a:t>第 2 步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2800" y="1083187"/>
            <a:ext cx="3388661" cy="966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520"/>
              </a:lnSpc>
            </a:pPr>
            <a:r>
              <a:rPr lang="zh-CN" sz="352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不幸被骗了？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2800" y="2133840"/>
            <a:ext cx="3713988" cy="301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5"/>
              </a:lnSpc>
            </a:pPr>
            <a:r>
              <a:rPr lang="zh-CN" sz="182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anva Sans Bold" panose="020B0803030501040103"/>
                <a:sym typeface="Canva Sans Bold" panose="020B0803030501040103"/>
              </a:rPr>
              <a:t>采取三步应对方案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8730" y="3125470"/>
            <a:ext cx="2005965" cy="23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70"/>
              </a:lnSpc>
            </a:pPr>
            <a:r>
              <a:rPr lang="zh-CN" sz="124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立即联系银行或金融机构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8730" y="4186555"/>
            <a:ext cx="1950720" cy="47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70"/>
              </a:lnSpc>
            </a:pPr>
            <a:r>
              <a:rPr lang="zh-CN" sz="124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Codec Pro Bold" panose="00000600000000000000"/>
              </a:rPr>
              <a:t>联系 IDCARE，我们的服务免费且严格保密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7145" y="5419725"/>
            <a:ext cx="1831340" cy="47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70"/>
              </a:lnSpc>
            </a:pPr>
            <a:r>
              <a:rPr lang="zh-CN" sz="124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Codec Pro Bold" panose="00000600000000000000"/>
              </a:rPr>
              <a:t>告知他人——骗局往往在沉默中滋生</a:t>
            </a:r>
          </a:p>
        </p:txBody>
      </p:sp>
      <p:sp>
        <p:nvSpPr>
          <p:cNvPr id="18" name="Freeform 18"/>
          <p:cNvSpPr/>
          <p:nvPr/>
        </p:nvSpPr>
        <p:spPr>
          <a:xfrm>
            <a:off x="361112" y="489731"/>
            <a:ext cx="970888" cy="239925"/>
          </a:xfrm>
          <a:custGeom>
            <a:avLst/>
            <a:gdLst/>
            <a:ahLst/>
            <a:cxnLst/>
            <a:rect l="l" t="t" r="r" b="b"/>
            <a:pathLst>
              <a:path w="970888" h="239925">
                <a:moveTo>
                  <a:pt x="0" y="0"/>
                </a:moveTo>
                <a:lnTo>
                  <a:pt x="970888" y="0"/>
                </a:lnTo>
                <a:lnTo>
                  <a:pt x="970888" y="239925"/>
                </a:lnTo>
                <a:lnTo>
                  <a:pt x="0" y="239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275348" y="531857"/>
            <a:ext cx="1519852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@idcareaus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2800" y="7154419"/>
            <a:ext cx="2188199" cy="1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www.idcare.org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43653" y="7203681"/>
            <a:ext cx="351547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3577" y="2692131"/>
            <a:ext cx="3685625" cy="154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5"/>
              </a:lnSpc>
            </a:pPr>
            <a:r>
              <a:rPr lang="zh-CN" sz="10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Medium"/>
              </a:rPr>
              <a:t>诈骗分子往往趁你处于以下状态时下手：</a:t>
            </a:r>
          </a:p>
          <a:p>
            <a:pPr algn="l">
              <a:lnSpc>
                <a:spcPts val="525"/>
              </a:lnSpc>
            </a:pPr>
            <a:endParaRPr lang="en-US" sz="1050" b="1">
              <a:solidFill>
                <a:srgbClr val="0B5184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ontserrat Medium"/>
            </a:endParaRPr>
          </a:p>
          <a:p>
            <a:pPr marL="226695" lvl="1" indent="-113030" algn="l">
              <a:lnSpc>
                <a:spcPts val="1575"/>
              </a:lnSpc>
              <a:buFont typeface="Arial" panose="020B0604020202020204"/>
              <a:buChar char="•"/>
            </a:pPr>
            <a:r>
              <a:rPr lang="zh-CN" sz="10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Medium"/>
              </a:rPr>
              <a:t> 忙得不可开交</a:t>
            </a:r>
          </a:p>
          <a:p>
            <a:pPr marL="226695" lvl="1" indent="-113030" algn="l">
              <a:lnSpc>
                <a:spcPts val="1575"/>
              </a:lnSpc>
              <a:buFont typeface="Arial" panose="020B0604020202020204"/>
              <a:buChar char="•"/>
            </a:pPr>
            <a:r>
              <a:rPr lang="zh-CN" sz="10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Medium"/>
              </a:rPr>
              <a:t> 压力巨大</a:t>
            </a:r>
          </a:p>
          <a:p>
            <a:pPr marL="226695" lvl="1" indent="-113030" algn="l">
              <a:lnSpc>
                <a:spcPts val="1575"/>
              </a:lnSpc>
              <a:buFont typeface="Arial" panose="020B0604020202020204"/>
              <a:buChar char="•"/>
            </a:pPr>
            <a:r>
              <a:rPr lang="zh-CN" sz="10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Medium"/>
              </a:rPr>
              <a:t> 注意力不集中</a:t>
            </a:r>
          </a:p>
          <a:p>
            <a:pPr algn="l">
              <a:lnSpc>
                <a:spcPts val="525"/>
              </a:lnSpc>
            </a:pPr>
            <a:endParaRPr lang="en-US" sz="1050" b="1">
              <a:solidFill>
                <a:srgbClr val="0B5184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ontserrat Medium"/>
            </a:endParaRPr>
          </a:p>
          <a:p>
            <a:pPr algn="l">
              <a:lnSpc>
                <a:spcPts val="1575"/>
              </a:lnSpc>
            </a:pPr>
            <a:r>
              <a:rPr lang="zh-CN" sz="10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Medium"/>
              </a:rPr>
              <a:t>因为在这种时候，最容易判断失误。骗子惯用施压、恐吓和制造紧迫感等手段，迫使你仓促做出高风险决定。</a:t>
            </a:r>
          </a:p>
          <a:p>
            <a:pPr algn="l">
              <a:lnSpc>
                <a:spcPts val="1575"/>
              </a:lnSpc>
            </a:pPr>
            <a:endParaRPr lang="en-US" sz="1050" b="1">
              <a:solidFill>
                <a:srgbClr val="0B5184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ontserrat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73577" y="4814399"/>
            <a:ext cx="3685625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5"/>
              </a:lnSpc>
            </a:pPr>
            <a:r>
              <a:rPr lang="zh-CN" sz="10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Medium"/>
              </a:rPr>
              <a:t>稍安勿躁。</a:t>
            </a:r>
          </a:p>
          <a:p>
            <a:pPr algn="l">
              <a:lnSpc>
                <a:spcPts val="525"/>
              </a:lnSpc>
            </a:pPr>
            <a:endParaRPr lang="en-US" sz="1050" b="1">
              <a:solidFill>
                <a:srgbClr val="0B5184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ontserrat Medium"/>
            </a:endParaRPr>
          </a:p>
          <a:p>
            <a:pPr algn="l">
              <a:lnSpc>
                <a:spcPts val="1575"/>
              </a:lnSpc>
            </a:pPr>
            <a:r>
              <a:rPr lang="zh-CN" sz="10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Medium"/>
              </a:rPr>
              <a:t>三思而行 —— 这事儿合情合理吗？</a:t>
            </a:r>
          </a:p>
          <a:p>
            <a:pPr algn="l">
              <a:lnSpc>
                <a:spcPts val="525"/>
              </a:lnSpc>
            </a:pPr>
            <a:endParaRPr lang="en-US" sz="1050" b="1">
              <a:solidFill>
                <a:srgbClr val="0B5184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ontserrat Medium"/>
            </a:endParaRPr>
          </a:p>
          <a:p>
            <a:pPr algn="l">
              <a:lnSpc>
                <a:spcPts val="1575"/>
              </a:lnSpc>
            </a:pPr>
            <a:r>
              <a:rPr lang="zh-CN" sz="10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Medium"/>
              </a:rPr>
              <a:t>多方求证。</a:t>
            </a:r>
          </a:p>
          <a:p>
            <a:pPr algn="l">
              <a:lnSpc>
                <a:spcPts val="525"/>
              </a:lnSpc>
            </a:pPr>
            <a:endParaRPr lang="en-US" sz="1050" b="1">
              <a:solidFill>
                <a:srgbClr val="0B5184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ontserrat Medium"/>
            </a:endParaRPr>
          </a:p>
          <a:p>
            <a:pPr algn="l">
              <a:lnSpc>
                <a:spcPts val="1575"/>
              </a:lnSpc>
            </a:pPr>
            <a:r>
              <a:rPr lang="zh-CN" sz="10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Medium"/>
              </a:rPr>
              <a:t>细查详情。</a:t>
            </a:r>
          </a:p>
          <a:p>
            <a:pPr algn="l">
              <a:lnSpc>
                <a:spcPts val="525"/>
              </a:lnSpc>
            </a:pPr>
            <a:endParaRPr lang="en-US" sz="1050" b="1">
              <a:solidFill>
                <a:srgbClr val="0B5184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ontserrat Medium"/>
            </a:endParaRPr>
          </a:p>
          <a:p>
            <a:pPr algn="l">
              <a:lnSpc>
                <a:spcPts val="1575"/>
              </a:lnSpc>
            </a:pPr>
            <a:r>
              <a:rPr lang="zh-CN" sz="105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ontserrat Medium"/>
              </a:rPr>
              <a:t>放慢节奏是最简单有效的防骗之道。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3577" y="2161210"/>
            <a:ext cx="3619945" cy="438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0"/>
              </a:lnSpc>
            </a:pPr>
            <a:r>
              <a:rPr lang="zh-CN" sz="124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防范诈骗最好的方法，就是放慢节奏。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73577" y="4509501"/>
            <a:ext cx="3619945" cy="23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0"/>
              </a:lnSpc>
            </a:pPr>
            <a:r>
              <a:rPr lang="zh-CN" sz="124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停一停</a:t>
            </a:r>
            <a:r>
              <a:rPr lang="en-US" altLang="zh-CN" sz="124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  </a:t>
            </a:r>
            <a:r>
              <a:rPr lang="zh-CN" sz="124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查一查</a:t>
            </a:r>
            <a:r>
              <a:rPr lang="en-US" altLang="zh-CN" sz="124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  </a:t>
            </a:r>
            <a:r>
              <a:rPr lang="zh-CN" sz="124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Bold" panose="00000800000000000000"/>
                <a:sym typeface="Montserrat Bold" panose="00000800000000000000"/>
              </a:rPr>
              <a:t>保护好</a:t>
            </a:r>
          </a:p>
        </p:txBody>
      </p:sp>
      <p:sp>
        <p:nvSpPr>
          <p:cNvPr id="6" name="Freeform 6"/>
          <p:cNvSpPr/>
          <p:nvPr/>
        </p:nvSpPr>
        <p:spPr>
          <a:xfrm>
            <a:off x="532800" y="2189785"/>
            <a:ext cx="162907" cy="162907"/>
          </a:xfrm>
          <a:custGeom>
            <a:avLst/>
            <a:gdLst/>
            <a:ahLst/>
            <a:cxnLst/>
            <a:rect l="l" t="t" r="r" b="b"/>
            <a:pathLst>
              <a:path w="162907" h="162907">
                <a:moveTo>
                  <a:pt x="0" y="0"/>
                </a:moveTo>
                <a:lnTo>
                  <a:pt x="162907" y="0"/>
                </a:lnTo>
                <a:lnTo>
                  <a:pt x="162907" y="162907"/>
                </a:lnTo>
                <a:lnTo>
                  <a:pt x="0" y="162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32800" y="4538076"/>
            <a:ext cx="162907" cy="162907"/>
          </a:xfrm>
          <a:custGeom>
            <a:avLst/>
            <a:gdLst/>
            <a:ahLst/>
            <a:cxnLst/>
            <a:rect l="l" t="t" r="r" b="b"/>
            <a:pathLst>
              <a:path w="162907" h="162907">
                <a:moveTo>
                  <a:pt x="0" y="0"/>
                </a:moveTo>
                <a:lnTo>
                  <a:pt x="162907" y="0"/>
                </a:lnTo>
                <a:lnTo>
                  <a:pt x="162907" y="162907"/>
                </a:lnTo>
                <a:lnTo>
                  <a:pt x="0" y="162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2800" y="1083187"/>
            <a:ext cx="5195622" cy="90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</a:pPr>
            <a:r>
              <a:rPr lang="zh-CN" sz="352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停一停</a:t>
            </a:r>
            <a:r>
              <a:rPr lang="en-US" altLang="zh-CN" sz="352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 </a:t>
            </a:r>
            <a:r>
              <a:rPr lang="zh-CN" sz="352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查一查</a:t>
            </a:r>
            <a:r>
              <a:rPr lang="en-US" altLang="zh-CN" sz="352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 </a:t>
            </a:r>
            <a:r>
              <a:rPr lang="zh-CN" sz="3520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保护好</a:t>
            </a:r>
          </a:p>
          <a:p>
            <a:pPr marL="0" lvl="1" indent="0" algn="l">
              <a:lnSpc>
                <a:spcPts val="3520"/>
              </a:lnSpc>
            </a:pPr>
            <a:endParaRPr lang="en-US" sz="3520" b="1" spc="-87">
              <a:solidFill>
                <a:srgbClr val="0B5184"/>
              </a:solidFill>
              <a:latin typeface="Microsoft YaHei" panose="020B0503020204020204" charset="-122"/>
              <a:ea typeface="Microsoft YaHei" panose="020B0503020204020204" charset="-122"/>
              <a:cs typeface="Codec Pro Bold" panose="00000600000000000000"/>
              <a:sym typeface="Codec Pro Bold" panose="000006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2800" y="1623955"/>
            <a:ext cx="4262400" cy="32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5"/>
              </a:lnSpc>
              <a:spcBef>
                <a:spcPct val="0"/>
              </a:spcBef>
            </a:pPr>
            <a:r>
              <a:rPr lang="zh-CN" sz="910" b="1">
                <a:solidFill>
                  <a:srgbClr val="0075A5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Montserrat Semi-Bold Italics" panose="00000700000000000000"/>
              </a:rPr>
              <a:t>“我简直不敢相信自己做了什么……几分钟内我就按他们说的做了，大约一个小时后我才想，‘我这是图什么呀？’”</a:t>
            </a:r>
          </a:p>
        </p:txBody>
      </p:sp>
      <p:sp>
        <p:nvSpPr>
          <p:cNvPr id="10" name="Freeform 10"/>
          <p:cNvSpPr/>
          <p:nvPr/>
        </p:nvSpPr>
        <p:spPr>
          <a:xfrm>
            <a:off x="361112" y="489731"/>
            <a:ext cx="970888" cy="239925"/>
          </a:xfrm>
          <a:custGeom>
            <a:avLst/>
            <a:gdLst/>
            <a:ahLst/>
            <a:cxnLst/>
            <a:rect l="l" t="t" r="r" b="b"/>
            <a:pathLst>
              <a:path w="970888" h="239925">
                <a:moveTo>
                  <a:pt x="0" y="0"/>
                </a:moveTo>
                <a:lnTo>
                  <a:pt x="970888" y="0"/>
                </a:lnTo>
                <a:lnTo>
                  <a:pt x="970888" y="239925"/>
                </a:lnTo>
                <a:lnTo>
                  <a:pt x="0" y="239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75348" y="531857"/>
            <a:ext cx="1519852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@idcareaus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2800" y="7154419"/>
            <a:ext cx="2188199" cy="1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Montserrat Semi-Bold" panose="00000700000000000000"/>
                <a:sym typeface="Montserrat Semi-Bold" panose="00000700000000000000"/>
              </a:rPr>
              <a:t>www.idcare.org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43653" y="7203681"/>
            <a:ext cx="351547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Microsoft YaHei" panose="020B0503020204020204" charset="-122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2800" y="1765300"/>
            <a:ext cx="4262400" cy="484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远程访问骗局的目的是控制你的设备并窃取隐私信息。</a:t>
            </a:r>
          </a:p>
          <a:p>
            <a:pPr algn="just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骗子通常先通过以下方式吸引你的注意：</a:t>
            </a: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– 突然弹出"发现病毒或黑客攻击"的警告</a:t>
            </a: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– 红色闪烁提示框（常伴有刺耳警报声）</a:t>
            </a: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– 冒充银行、电信公司或网络服务商的来电，谎称账户异常 </a:t>
            </a: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  谎称账户异常 </a:t>
            </a: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  </a:t>
            </a:r>
          </a:p>
          <a:p>
            <a:pPr algn="just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随后可能会引导你拨打虚假"客服热线"。</a:t>
            </a: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电话那头看似热心帮忙，实则是诱骗你下载远程控制软件——以便操控你的设备。</a:t>
            </a:r>
          </a:p>
          <a:p>
            <a:pPr algn="just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一旦得手，骗子可以：</a:t>
            </a: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– 盗取所有密码</a:t>
            </a: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– 操控银行账户</a:t>
            </a: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 – 锁定你的文件访问权限</a:t>
            </a:r>
          </a:p>
          <a:p>
            <a:pPr algn="just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just">
              <a:lnSpc>
                <a:spcPts val="1400"/>
              </a:lnSpc>
            </a:pPr>
            <a:r>
              <a:rPr lang="zh-CN" sz="1000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除非自己主动联系可信服务商，否则切勿允许任何远程访问！</a:t>
            </a:r>
          </a:p>
          <a:p>
            <a:pPr algn="just">
              <a:lnSpc>
                <a:spcPts val="1400"/>
              </a:lnSpc>
            </a:pPr>
            <a:endParaRPr lang="en-US" sz="1000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Bold" panose="00000800000000000000"/>
            </a:endParaRPr>
          </a:p>
          <a:p>
            <a:pPr algn="just">
              <a:lnSpc>
                <a:spcPts val="1400"/>
              </a:lnSpc>
            </a:pPr>
            <a:r>
              <a:rPr lang="zh-CN" sz="1000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若怀疑已中招？</a:t>
            </a:r>
          </a:p>
          <a:p>
            <a:pPr algn="just">
              <a:lnSpc>
                <a:spcPts val="1400"/>
              </a:lnSpc>
            </a:pPr>
            <a:endParaRPr lang="en-US" sz="1000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Bold" panose="00000800000000000000"/>
            </a:endParaRPr>
          </a:p>
          <a:p>
            <a:pPr algn="just">
              <a:lnSpc>
                <a:spcPts val="1400"/>
              </a:lnSpc>
            </a:pPr>
            <a:r>
              <a:rPr lang="zh-CN" sz="1000" b="1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请立即</a:t>
            </a:r>
            <a:r>
              <a:rPr lang="zh-CN" sz="1000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：</a:t>
            </a:r>
          </a:p>
          <a:p>
            <a:pPr algn="just">
              <a:lnSpc>
                <a:spcPts val="1400"/>
              </a:lnSpc>
            </a:pPr>
            <a:r>
              <a:rPr lang="zh-CN" sz="1000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Semi-Bold" panose="00000700000000000000"/>
              </a:rPr>
              <a:t> </a:t>
            </a:r>
            <a:r>
              <a:rPr lang="zh-CN" sz="1000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– 第一时间断开Wi-Fi连接</a:t>
            </a:r>
          </a:p>
          <a:p>
            <a:pPr algn="just">
              <a:lnSpc>
                <a:spcPts val="1400"/>
              </a:lnSpc>
            </a:pPr>
            <a:r>
              <a:rPr lang="zh-CN" sz="1000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 – 立即联系金融机构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zh-CN" sz="1000" dirty="0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 – 寻求正规技术支持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Bold" panose="0000080000000000000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080494" y="955679"/>
            <a:ext cx="714706" cy="768501"/>
          </a:xfrm>
          <a:custGeom>
            <a:avLst/>
            <a:gdLst/>
            <a:ahLst/>
            <a:cxnLst/>
            <a:rect l="l" t="t" r="r" b="b"/>
            <a:pathLst>
              <a:path w="714706" h="768501">
                <a:moveTo>
                  <a:pt x="0" y="0"/>
                </a:moveTo>
                <a:lnTo>
                  <a:pt x="714706" y="0"/>
                </a:lnTo>
                <a:lnTo>
                  <a:pt x="714706" y="768500"/>
                </a:lnTo>
                <a:lnTo>
                  <a:pt x="0" y="768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2800" y="1083187"/>
            <a:ext cx="3208164" cy="5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520"/>
              </a:lnSpc>
            </a:pPr>
            <a:r>
              <a:rPr lang="zh-CN" sz="352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远程访问</a:t>
            </a:r>
          </a:p>
        </p:txBody>
      </p:sp>
      <p:sp>
        <p:nvSpPr>
          <p:cNvPr id="5" name="Freeform 5"/>
          <p:cNvSpPr/>
          <p:nvPr/>
        </p:nvSpPr>
        <p:spPr>
          <a:xfrm>
            <a:off x="361112" y="489731"/>
            <a:ext cx="970888" cy="239925"/>
          </a:xfrm>
          <a:custGeom>
            <a:avLst/>
            <a:gdLst/>
            <a:ahLst/>
            <a:cxnLst/>
            <a:rect l="l" t="t" r="r" b="b"/>
            <a:pathLst>
              <a:path w="970888" h="239925">
                <a:moveTo>
                  <a:pt x="0" y="0"/>
                </a:moveTo>
                <a:lnTo>
                  <a:pt x="970888" y="0"/>
                </a:lnTo>
                <a:lnTo>
                  <a:pt x="970888" y="239925"/>
                </a:lnTo>
                <a:lnTo>
                  <a:pt x="0" y="239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75348" y="531857"/>
            <a:ext cx="1519852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@idcareaus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2800" y="7154419"/>
            <a:ext cx="2188199" cy="1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Semi-Bold" panose="00000700000000000000"/>
              </a:rPr>
              <a:t>www.idcare.org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43653" y="7203681"/>
            <a:ext cx="351547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03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2800" y="1568450"/>
            <a:ext cx="4262400" cy="574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密码是网络安全的第一道屏障。</a:t>
            </a:r>
          </a:p>
          <a:p>
            <a:pPr algn="l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使用相同密码虽然方便，但风险极高——一旦某个密码泄露，所有账户都将陷入危险。</a:t>
            </a:r>
          </a:p>
          <a:p>
            <a:pPr algn="l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现代人平均需要管理近百个密码，单靠记忆根本不现实。</a:t>
            </a:r>
          </a:p>
          <a:p>
            <a:pPr algn="l">
              <a:lnSpc>
                <a:spcPts val="1400"/>
              </a:lnSpc>
            </a:pPr>
            <a:endParaRPr>
              <a:latin typeface="+mj-lt"/>
              <a:ea typeface="Microsoft YaHei" panose="020B0503020204020204" charset="-122"/>
              <a:cs typeface="+mj-lt"/>
            </a:endParaRPr>
          </a:p>
          <a:p>
            <a:pPr algn="l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怎样设置一个保险的密码？</a:t>
            </a:r>
          </a:p>
          <a:p>
            <a:pPr algn="l">
              <a:lnSpc>
                <a:spcPts val="1400"/>
              </a:lnSpc>
            </a:pPr>
            <a:r>
              <a:rPr lang="en-US" alt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——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足够长（12位以上字符）</a:t>
            </a:r>
          </a:p>
          <a:p>
            <a:pPr algn="l">
              <a:lnSpc>
                <a:spcPts val="1400"/>
              </a:lnSpc>
            </a:pPr>
            <a:r>
              <a:rPr lang="en-US" alt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——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足够复杂（字母+数字+符号组合）</a:t>
            </a:r>
          </a:p>
          <a:p>
            <a:pPr algn="l">
              <a:lnSpc>
                <a:spcPts val="1400"/>
              </a:lnSpc>
            </a:pPr>
            <a:r>
              <a:rPr lang="en-US" alt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——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独一无二（每个账户使用不同密码）</a:t>
            </a:r>
          </a:p>
          <a:p>
            <a:pPr algn="l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避免简单变形（如Password1/Password2）——黑客能轻易识破这类规律。</a:t>
            </a:r>
          </a:p>
          <a:p>
            <a:pPr algn="l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密码管理解决方案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使用密码管理器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使用密码管理器可安全存储所有密码，自动填充登录信息，</a:t>
            </a:r>
            <a:b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</a:b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生成高强度新密码。</a:t>
            </a:r>
          </a:p>
          <a:p>
            <a:pPr algn="l">
              <a:lnSpc>
                <a:spcPts val="1400"/>
              </a:lnSpc>
            </a:pPr>
            <a:endParaRPr lang="zh-CN" sz="1000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marL="215900" lvl="1" indent="-107950" algn="l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苹果用户：iPhone/iPad内置"密码"应用</a:t>
            </a:r>
          </a:p>
          <a:p>
            <a:pPr marL="215900" lvl="1" indent="-107950" algn="l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安卓用户：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</a:rPr>
              <a:t>多数设备预装Google密码管理器</a:t>
            </a:r>
          </a:p>
          <a:p>
            <a:pPr algn="l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Bold" panose="00000800000000000000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也可选择第三方应用（选择前请核实安全性）</a:t>
            </a:r>
          </a:p>
          <a:p>
            <a:pPr algn="l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重要安全提醒：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当浏览器询问"是否保存密码"时，建议拒绝浏览器保存</a:t>
            </a: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改用密码管理器— 更安全可靠 。</a:t>
            </a:r>
          </a:p>
          <a:p>
            <a:pPr algn="l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 b="1" dirty="0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61112" y="489731"/>
            <a:ext cx="970888" cy="239925"/>
          </a:xfrm>
          <a:custGeom>
            <a:avLst/>
            <a:gdLst/>
            <a:ahLst/>
            <a:cxnLst/>
            <a:rect l="l" t="t" r="r" b="b"/>
            <a:pathLst>
              <a:path w="970888" h="239925">
                <a:moveTo>
                  <a:pt x="0" y="0"/>
                </a:moveTo>
                <a:lnTo>
                  <a:pt x="970888" y="0"/>
                </a:lnTo>
                <a:lnTo>
                  <a:pt x="970888" y="239925"/>
                </a:lnTo>
                <a:lnTo>
                  <a:pt x="0" y="239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07771" y="896803"/>
            <a:ext cx="1087429" cy="519247"/>
          </a:xfrm>
          <a:custGeom>
            <a:avLst/>
            <a:gdLst/>
            <a:ahLst/>
            <a:cxnLst/>
            <a:rect l="l" t="t" r="r" b="b"/>
            <a:pathLst>
              <a:path w="1087429" h="519247">
                <a:moveTo>
                  <a:pt x="0" y="0"/>
                </a:moveTo>
                <a:lnTo>
                  <a:pt x="1087429" y="0"/>
                </a:lnTo>
                <a:lnTo>
                  <a:pt x="1087429" y="519248"/>
                </a:lnTo>
                <a:lnTo>
                  <a:pt x="0" y="519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2800" y="967209"/>
            <a:ext cx="237680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520"/>
              </a:lnSpc>
            </a:pPr>
            <a:r>
              <a:rPr lang="zh-CN" sz="352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密码管理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75348" y="531857"/>
            <a:ext cx="1519852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@idcareaus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2800" y="7154419"/>
            <a:ext cx="2188199" cy="1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Semi-Bold" panose="00000700000000000000"/>
              </a:rPr>
              <a:t>www.idcare.org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43653" y="7203681"/>
            <a:ext cx="351547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04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2800" y="2373176"/>
            <a:ext cx="4262400" cy="341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虽然多数银行已自动为金融账户启用多重验证（MFA），但社交媒体、电子邮箱等其他账户同样需要这层保护，防个人信息泄露。</a:t>
            </a:r>
          </a:p>
          <a:p>
            <a:pPr algn="l">
              <a:lnSpc>
                <a:spcPts val="1400"/>
              </a:lnSpc>
            </a:pPr>
            <a:endParaRPr lang="en-US" sz="1000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MFA 的工作流程：</a:t>
            </a:r>
          </a:p>
          <a:p>
            <a:pPr marL="215900" lvl="1" indent="-107950" algn="l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第一步：输入用户名和密码登录。</a:t>
            </a:r>
          </a:p>
          <a:p>
            <a:pPr marL="215900" lvl="1" indent="-107950" algn="l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第二步：通过额外凭证验证身份，例如：发送到手机的验证码或认证应用生成的动态密码。</a:t>
            </a:r>
          </a:p>
          <a:p>
            <a:pPr algn="l">
              <a:lnSpc>
                <a:spcPts val="1400"/>
              </a:lnSpc>
            </a:pPr>
            <a:endParaRPr lang="en-US" sz="1000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MFA的重要性：</a:t>
            </a:r>
          </a:p>
          <a:p>
            <a:pPr marL="215900" lvl="1" indent="-107950" algn="l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即使密码被盗，没有第二重验证，他人依然无法登录您的账户。</a:t>
            </a:r>
          </a:p>
          <a:p>
            <a:pPr marL="215900" lvl="1" indent="-107950" algn="l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为账户增加了一道额外的防护屏障，有效防范钓鱼攻击、黑客入侵和诈骗行为。</a:t>
            </a:r>
          </a:p>
          <a:p>
            <a:pPr algn="l">
              <a:lnSpc>
                <a:spcPts val="1400"/>
              </a:lnSpc>
            </a:pPr>
            <a:endParaRPr lang="en-US" sz="1000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  <a:p>
            <a:pPr algn="l">
              <a:lnSpc>
                <a:spcPts val="1400"/>
              </a:lnSpc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哪里需要启用MFA？</a:t>
            </a:r>
          </a:p>
          <a:p>
            <a:pPr marL="215900" lvl="1" indent="-107950" algn="l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社交媒体：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进入账户设置 → "安全"或"隐私"选项，开启"双重验证（2FA）"支持平台包括 Facebook、Instagram、Twitter 等</a:t>
            </a:r>
          </a:p>
          <a:p>
            <a:pPr marL="215900" lvl="1" indent="-107950" algn="l">
              <a:lnSpc>
                <a:spcPts val="1400"/>
              </a:lnSpc>
              <a:buFont typeface="Arial" panose="020B0604020202020204"/>
              <a:buChar char="•"/>
            </a:pP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Bold" panose="00000800000000000000"/>
              </a:rPr>
              <a:t>电邮：</a:t>
            </a:r>
            <a:r>
              <a:rPr lang="zh-CN" sz="100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Medium"/>
              </a:rPr>
              <a:t>大多数电子邮件服务提供商，例如 Gmail 或 Outlook，都允许在账户安全设置中开启多重身份验证（MFA）。</a:t>
            </a:r>
          </a:p>
          <a:p>
            <a:pPr algn="l">
              <a:lnSpc>
                <a:spcPts val="1400"/>
              </a:lnSpc>
            </a:pPr>
            <a:endParaRPr lang="en-US" sz="1000" b="1">
              <a:solidFill>
                <a:srgbClr val="0B5184"/>
              </a:solidFill>
              <a:latin typeface="+mj-lt"/>
              <a:ea typeface="Microsoft YaHei" panose="020B0503020204020204" charset="-122"/>
              <a:cs typeface="+mj-lt"/>
              <a:sym typeface="Montserrat Medium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61112" y="489731"/>
            <a:ext cx="970888" cy="239925"/>
          </a:xfrm>
          <a:custGeom>
            <a:avLst/>
            <a:gdLst/>
            <a:ahLst/>
            <a:cxnLst/>
            <a:rect l="l" t="t" r="r" b="b"/>
            <a:pathLst>
              <a:path w="970888" h="239925">
                <a:moveTo>
                  <a:pt x="0" y="0"/>
                </a:moveTo>
                <a:lnTo>
                  <a:pt x="970888" y="0"/>
                </a:lnTo>
                <a:lnTo>
                  <a:pt x="970888" y="239925"/>
                </a:lnTo>
                <a:lnTo>
                  <a:pt x="0" y="239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002450" y="1124115"/>
            <a:ext cx="792750" cy="874758"/>
          </a:xfrm>
          <a:custGeom>
            <a:avLst/>
            <a:gdLst/>
            <a:ahLst/>
            <a:cxnLst/>
            <a:rect l="l" t="t" r="r" b="b"/>
            <a:pathLst>
              <a:path w="792750" h="874758">
                <a:moveTo>
                  <a:pt x="0" y="0"/>
                </a:moveTo>
                <a:lnTo>
                  <a:pt x="792750" y="0"/>
                </a:lnTo>
                <a:lnTo>
                  <a:pt x="792750" y="874758"/>
                </a:lnTo>
                <a:lnTo>
                  <a:pt x="0" y="874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  <a:ea typeface="Microsoft YaHei" panose="020B0503020204020204" charset="-122"/>
              <a:cs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2800" y="1083187"/>
            <a:ext cx="3182184" cy="966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520"/>
              </a:lnSpc>
            </a:pPr>
            <a:r>
              <a:rPr lang="zh-CN" sz="3520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Codec Pro Bold" panose="00000600000000000000"/>
                <a:sym typeface="Codec Pro Bold" panose="00000600000000000000"/>
              </a:rPr>
              <a:t>多重身份验证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75348" y="531857"/>
            <a:ext cx="1519852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@idcareaus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2800" y="7154419"/>
            <a:ext cx="2188199" cy="1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Montserrat Semi-Bold" panose="00000700000000000000"/>
              </a:rPr>
              <a:t>www.idcare.org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43653" y="7203681"/>
            <a:ext cx="351547" cy="1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zh-CN" sz="915" b="1">
                <a:solidFill>
                  <a:srgbClr val="0B5184"/>
                </a:solidFill>
                <a:latin typeface="+mj-lt"/>
                <a:ea typeface="Microsoft YaHei" panose="020B0503020204020204" charset="-122"/>
                <a:cs typeface="+mj-lt"/>
                <a:sym typeface="Codec Pro Bold" panose="00000600000000000000"/>
              </a:rPr>
              <a:t>05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9225196850394,&quot;left&quot;:150.46141732283465,&quot;top&quot;:181.83763779527558,&quot;width&quot;:241.954330708661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1486</Words>
  <Application>Microsoft Office PowerPoint</Application>
  <PresentationFormat>Custom</PresentationFormat>
  <Paragraphs>231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KaiTi</vt:lpstr>
      <vt:lpstr>Arial</vt:lpstr>
      <vt:lpstr>Calibri</vt:lpstr>
      <vt:lpstr>Microsoft YaHei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IDCARE Essentials (Booklet (Small))</dc:title>
  <dc:creator/>
  <cp:lastModifiedBy>User</cp:lastModifiedBy>
  <cp:revision>4</cp:revision>
  <dcterms:created xsi:type="dcterms:W3CDTF">2006-08-16T00:00:00Z</dcterms:created>
  <dcterms:modified xsi:type="dcterms:W3CDTF">2025-06-09T23:53:46Z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7E6E9853EEF748CAAC18654338E1FAAA_12</vt:lpwstr>
  </property>
  <property fmtid="{D5CDD505-2E9C-101B-9397-08002B2CF9AE}" pid="3" name="KSOProductBuildVer">
    <vt:lpwstr>2052-12.1.0.21171</vt:lpwstr>
  </property>
</Properties>
</file>