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5321300" cy="7556500"/>
  <p:notesSz cx="6858000" cy="9144000"/>
  <p:embeddedFontLst>
    <p:embeddedFont>
      <p:font typeface="Codec Pro Bold" pitchFamily="2" charset="0"/>
      <p:regular r:id="rId14"/>
      <p:bold r:id="rId15"/>
    </p:embeddedFont>
    <p:embeddedFont>
      <p:font typeface="Montserrat Bold" pitchFamily="2" charset="77"/>
      <p:bold r:id="rId16"/>
      <p:italic r:id="rId17"/>
      <p:boldItalic r:id="rId18"/>
    </p:embeddedFont>
    <p:embeddedFont>
      <p:font typeface="Montserrat Medium" pitchFamily="2" charset="77"/>
      <p:regular r:id="rId19"/>
      <p:italic r:id="rId20"/>
    </p:embeddedFont>
    <p:embeddedFont>
      <p:font typeface="Montserrat Semi-Bold" pitchFamily="2" charset="77"/>
      <p:bold r:id="rId21"/>
      <p:italic r:id="rId22"/>
      <p:boldItalic r:id="rId23"/>
    </p:embeddedFont>
    <p:embeddedFont>
      <p:font typeface="Nirmala Text" panose="020B0502040204020203" pitchFamily="34"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0" autoAdjust="0"/>
  </p:normalViewPr>
  <p:slideViewPr>
    <p:cSldViewPr>
      <p:cViewPr varScale="1">
        <p:scale>
          <a:sx n="105" d="100"/>
          <a:sy n="105" d="100"/>
        </p:scale>
        <p:origin x="309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4679" y="4315318"/>
            <a:ext cx="4874436" cy="3244682"/>
            <a:chOff x="0" y="0"/>
            <a:chExt cx="6499247" cy="4326243"/>
          </a:xfrm>
        </p:grpSpPr>
        <p:pic>
          <p:nvPicPr>
            <p:cNvPr id="3" name="Picture 3"/>
            <p:cNvPicPr>
              <a:picLocks noChangeAspect="1"/>
            </p:cNvPicPr>
            <p:nvPr/>
          </p:nvPicPr>
          <p:blipFill>
            <a:blip r:embed="rId2"/>
            <a:srcRect l="15496"/>
            <a:stretch>
              <a:fillRect/>
            </a:stretch>
          </p:blipFill>
          <p:spPr>
            <a:xfrm>
              <a:off x="0" y="0"/>
              <a:ext cx="6499247" cy="4326243"/>
            </a:xfrm>
            <a:prstGeom prst="rect">
              <a:avLst/>
            </a:prstGeom>
          </p:spPr>
        </p:pic>
      </p:grpSp>
      <p:sp>
        <p:nvSpPr>
          <p:cNvPr id="4" name="TextBox 4"/>
          <p:cNvSpPr txBox="1"/>
          <p:nvPr/>
        </p:nvSpPr>
        <p:spPr>
          <a:xfrm>
            <a:off x="327599" y="1090376"/>
            <a:ext cx="4298234" cy="1466896"/>
          </a:xfrm>
          <a:prstGeom prst="rect">
            <a:avLst/>
          </a:prstGeom>
        </p:spPr>
        <p:txBody>
          <a:bodyPr lIns="0" tIns="0" rIns="0" bIns="0" rtlCol="0" anchor="t">
            <a:spAutoFit/>
          </a:bodyPr>
          <a:lstStyle/>
          <a:p>
            <a:pPr marL="0" lvl="1" indent="0" algn="l">
              <a:lnSpc>
                <a:spcPts val="5626"/>
              </a:lnSpc>
            </a:pPr>
            <a:r>
              <a:rPr lang="pa-IN" sz="5626" b="1" spc="-140"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Semi-Bold"/>
              </a:rPr>
              <a:t>ਸੁਰੱਖਿਆ ਲਈ ਜ਼ਰੂਰੀ ਸਲਾਹਾਂ</a:t>
            </a:r>
          </a:p>
        </p:txBody>
      </p:sp>
      <p:grpSp>
        <p:nvGrpSpPr>
          <p:cNvPr id="5" name="Group 5"/>
          <p:cNvGrpSpPr/>
          <p:nvPr/>
        </p:nvGrpSpPr>
        <p:grpSpPr>
          <a:xfrm>
            <a:off x="2232663" y="4315318"/>
            <a:ext cx="5388986" cy="3244682"/>
            <a:chOff x="0" y="0"/>
            <a:chExt cx="478656" cy="288196"/>
          </a:xfrm>
        </p:grpSpPr>
        <p:sp>
          <p:nvSpPr>
            <p:cNvPr id="6" name="Freeform 6"/>
            <p:cNvSpPr/>
            <p:nvPr/>
          </p:nvSpPr>
          <p:spPr>
            <a:xfrm>
              <a:off x="0" y="0"/>
              <a:ext cx="478656" cy="288196"/>
            </a:xfrm>
            <a:custGeom>
              <a:avLst/>
              <a:gdLst/>
              <a:ahLst/>
              <a:cxnLst/>
              <a:rect l="l" t="t" r="r" b="b"/>
              <a:pathLst>
                <a:path w="478656" h="288196">
                  <a:moveTo>
                    <a:pt x="275456" y="0"/>
                  </a:moveTo>
                  <a:lnTo>
                    <a:pt x="0" y="0"/>
                  </a:lnTo>
                  <a:lnTo>
                    <a:pt x="203200" y="288196"/>
                  </a:lnTo>
                  <a:lnTo>
                    <a:pt x="478656" y="288196"/>
                  </a:lnTo>
                  <a:lnTo>
                    <a:pt x="275456" y="0"/>
                  </a:lnTo>
                  <a:close/>
                </a:path>
              </a:pathLst>
            </a:custGeom>
            <a:solidFill>
              <a:srgbClr val="87C4EA"/>
            </a:solidFill>
          </p:spPr>
          <p:txBody>
            <a:bodyPr/>
            <a:lstStyle/>
            <a:p>
              <a:endParaRPr lang="en-US"/>
            </a:p>
          </p:txBody>
        </p:sp>
        <p:sp>
          <p:nvSpPr>
            <p:cNvPr id="7" name="TextBox 7"/>
            <p:cNvSpPr txBox="1"/>
            <p:nvPr/>
          </p:nvSpPr>
          <p:spPr>
            <a:xfrm>
              <a:off x="101600" y="9525"/>
              <a:ext cx="275456" cy="278671"/>
            </a:xfrm>
            <a:prstGeom prst="rect">
              <a:avLst/>
            </a:prstGeom>
          </p:spPr>
          <p:txBody>
            <a:bodyPr lIns="35802" tIns="35802" rIns="35802" bIns="35802" rtlCol="0" anchor="ctr"/>
            <a:lstStyle/>
            <a:p>
              <a:pPr algn="ctr">
                <a:lnSpc>
                  <a:spcPts val="1142"/>
                </a:lnSpc>
              </a:pPr>
              <a:endParaRPr/>
            </a:p>
          </p:txBody>
        </p:sp>
      </p:grpSp>
      <p:grpSp>
        <p:nvGrpSpPr>
          <p:cNvPr id="8" name="Group 8"/>
          <p:cNvGrpSpPr/>
          <p:nvPr/>
        </p:nvGrpSpPr>
        <p:grpSpPr>
          <a:xfrm>
            <a:off x="2311196" y="4315318"/>
            <a:ext cx="5388986" cy="3244682"/>
            <a:chOff x="0" y="0"/>
            <a:chExt cx="478656" cy="288196"/>
          </a:xfrm>
        </p:grpSpPr>
        <p:sp>
          <p:nvSpPr>
            <p:cNvPr id="9" name="Freeform 9"/>
            <p:cNvSpPr/>
            <p:nvPr/>
          </p:nvSpPr>
          <p:spPr>
            <a:xfrm>
              <a:off x="0" y="0"/>
              <a:ext cx="478656" cy="288196"/>
            </a:xfrm>
            <a:custGeom>
              <a:avLst/>
              <a:gdLst/>
              <a:ahLst/>
              <a:cxnLst/>
              <a:rect l="l" t="t" r="r" b="b"/>
              <a:pathLst>
                <a:path w="478656" h="288196">
                  <a:moveTo>
                    <a:pt x="275456" y="0"/>
                  </a:moveTo>
                  <a:lnTo>
                    <a:pt x="0" y="0"/>
                  </a:lnTo>
                  <a:lnTo>
                    <a:pt x="203200" y="288196"/>
                  </a:lnTo>
                  <a:lnTo>
                    <a:pt x="478656" y="288196"/>
                  </a:lnTo>
                  <a:lnTo>
                    <a:pt x="275456" y="0"/>
                  </a:lnTo>
                  <a:close/>
                </a:path>
              </a:pathLst>
            </a:custGeom>
            <a:solidFill>
              <a:srgbClr val="0075A5"/>
            </a:solidFill>
          </p:spPr>
          <p:txBody>
            <a:bodyPr/>
            <a:lstStyle/>
            <a:p>
              <a:endParaRPr lang="en-US"/>
            </a:p>
          </p:txBody>
        </p:sp>
        <p:sp>
          <p:nvSpPr>
            <p:cNvPr id="10" name="TextBox 10"/>
            <p:cNvSpPr txBox="1"/>
            <p:nvPr/>
          </p:nvSpPr>
          <p:spPr>
            <a:xfrm>
              <a:off x="101600" y="9525"/>
              <a:ext cx="275456" cy="278671"/>
            </a:xfrm>
            <a:prstGeom prst="rect">
              <a:avLst/>
            </a:prstGeom>
          </p:spPr>
          <p:txBody>
            <a:bodyPr lIns="35802" tIns="35802" rIns="35802" bIns="35802" rtlCol="0" anchor="ctr"/>
            <a:lstStyle/>
            <a:p>
              <a:pPr algn="ctr">
                <a:lnSpc>
                  <a:spcPts val="1142"/>
                </a:lnSpc>
              </a:pPr>
              <a:endParaRPr/>
            </a:p>
          </p:txBody>
        </p:sp>
      </p:grpSp>
      <p:sp>
        <p:nvSpPr>
          <p:cNvPr id="11" name="Freeform 11"/>
          <p:cNvSpPr/>
          <p:nvPr/>
        </p:nvSpPr>
        <p:spPr>
          <a:xfrm>
            <a:off x="361112" y="489731"/>
            <a:ext cx="1195828" cy="295512"/>
          </a:xfrm>
          <a:custGeom>
            <a:avLst/>
            <a:gdLst/>
            <a:ahLst/>
            <a:cxnLst/>
            <a:rect l="l" t="t" r="r" b="b"/>
            <a:pathLst>
              <a:path w="1195828" h="295512">
                <a:moveTo>
                  <a:pt x="0" y="0"/>
                </a:moveTo>
                <a:lnTo>
                  <a:pt x="1195828" y="0"/>
                </a:lnTo>
                <a:lnTo>
                  <a:pt x="1195828" y="295512"/>
                </a:lnTo>
                <a:lnTo>
                  <a:pt x="0" y="2955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361112" y="2827717"/>
            <a:ext cx="4204966" cy="1120563"/>
          </a:xfrm>
          <a:prstGeom prst="rect">
            <a:avLst/>
          </a:prstGeom>
        </p:spPr>
        <p:txBody>
          <a:bodyPr lIns="0" tIns="0" rIns="0" bIns="0" rtlCol="0" anchor="t">
            <a:spAutoFit/>
          </a:bodyPr>
          <a:lstStyle/>
          <a:p>
            <a:pPr algn="l">
              <a:lnSpc>
                <a:spcPts val="1820"/>
              </a:lnSpc>
            </a:pPr>
            <a:r>
              <a:rPr lang="pa-IN" sz="1300"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Bold"/>
              </a:rPr>
              <a:t>ਆਪਣੇ ਆਪ ਨੂੰ ਸਾਈਬਰ ਅਪਰਾਧੀਆਂ ਤੋਂ ਬਚਾਓ।</a:t>
            </a:r>
          </a:p>
          <a:p>
            <a:pPr algn="l">
              <a:lnSpc>
                <a:spcPts val="1820"/>
              </a:lnSpc>
            </a:pPr>
            <a:endParaRPr lang="en-US" sz="1300"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Bold"/>
            </a:endParaRPr>
          </a:p>
          <a:p>
            <a:pPr algn="l">
              <a:lnSpc>
                <a:spcPts val="1820"/>
              </a:lnSpc>
              <a:spcBef>
                <a:spcPct val="0"/>
              </a:spcBef>
            </a:pPr>
            <a:r>
              <a:rPr lang="pa-IN" sz="1300"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ਕੁੱਝ ਸਧਾਰਨ ਕਦਮ ਚੁੱਕ ਕੇ, ਤੁਸੀਂ ਆਪਣੇ ਜ਼ੋਖਮ ਨੂੰ ਕਾਫ਼ੀ ਹੱਦ ਤੱਕ ਘਟਾ ਸਕਦੇ ਹੋ ਅਤੇ ਆਪਣੀ ਸਨਾਖ਼ਤ ਅਤੇ ਪੈਸੇ ਨੂੰ ਸੁਰੱਖਿਅਤ ਰੱਖ ਸਕਦੇ ਹੋ।</a:t>
            </a:r>
            <a:endParaRPr lang="en-US" sz="1300"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532800" y="1567187"/>
            <a:ext cx="4262400" cy="4116063"/>
          </a:xfrm>
          <a:prstGeom prst="rect">
            <a:avLst/>
          </a:prstGeom>
        </p:spPr>
        <p:txBody>
          <a:bodyPr lIns="0" tIns="0" rIns="0" bIns="0" rtlCol="0" anchor="t">
            <a:spAutoFit/>
          </a:bodyPr>
          <a:lstStyle/>
          <a:p>
            <a:pPr algn="just">
              <a:lnSpc>
                <a:spcPts val="1399"/>
              </a:lnSpc>
            </a:pPr>
            <a:r>
              <a:rPr lang="pa-IN" sz="999" b="1" dirty="0">
                <a:solidFill>
                  <a:srgbClr val="0B5184"/>
                </a:solidFill>
                <a:latin typeface="Montserrat Bold"/>
                <a:ea typeface="Montserrat Bold"/>
                <a:cs typeface="Montserrat Bold"/>
                <a:sym typeface="Montserrat Bold"/>
              </a:rPr>
              <a:t>ਕ੍ਰੈਡਿਟ ਰਿਪੋਰਟ ਕੀ ਹੁੰਦੀ ਹੈ?</a:t>
            </a:r>
            <a:endParaRPr lang="en-AU" sz="999" b="1" dirty="0">
              <a:solidFill>
                <a:srgbClr val="0B5184"/>
              </a:solidFill>
              <a:latin typeface="Montserrat Bold"/>
              <a:ea typeface="Montserrat Bold"/>
              <a:cs typeface="Montserrat Bold"/>
              <a:sym typeface="Montserrat Bold"/>
            </a:endParaRPr>
          </a:p>
          <a:p>
            <a:pPr algn="just">
              <a:lnSpc>
                <a:spcPts val="1399"/>
              </a:lnSpc>
            </a:pPr>
            <a:endParaRPr lang="en-AU" sz="999" b="1" dirty="0">
              <a:solidFill>
                <a:srgbClr val="0B5184"/>
              </a:solidFill>
              <a:latin typeface="Montserrat Bold"/>
              <a:ea typeface="Montserrat Bold"/>
              <a:cs typeface="Montserrat Bold"/>
              <a:sym typeface="Montserrat Bold"/>
            </a:endParaRPr>
          </a:p>
          <a:p>
            <a:pPr algn="just">
              <a:lnSpc>
                <a:spcPts val="1399"/>
              </a:lnSpc>
            </a:pPr>
            <a:r>
              <a:rPr lang="en-US" sz="999" b="1" dirty="0">
                <a:solidFill>
                  <a:srgbClr val="0B5184"/>
                </a:solidFill>
                <a:latin typeface="Montserrat Medium"/>
                <a:ea typeface="Montserrat Medium"/>
                <a:cs typeface="Montserrat Medium"/>
                <a:sym typeface="Montserrat Medium"/>
              </a:rPr>
              <a:t>:</a:t>
            </a:r>
            <a:r>
              <a:rPr lang="pa-IN" sz="999" b="1" dirty="0">
                <a:solidFill>
                  <a:srgbClr val="0B5184"/>
                </a:solidFill>
                <a:latin typeface="Montserrat Medium"/>
                <a:ea typeface="Montserrat Medium"/>
                <a:cs typeface="Montserrat Medium"/>
                <a:sym typeface="Montserrat Medium"/>
              </a:rPr>
              <a:t>ਤੁਹਾਡੀ ਕ੍ਰੈਡਿਟ ਰਿਪੋਰਟ ਤੁਹਾਡੇ ਉਧਾਰੀ ਇਤਿਹਾਸ ਦੀ ਇੱਕ ਸੰਖੇਪ ਰਿਪੋਰਟ ਹੁੰਦੀ ਹੈ।ਇਹ ਦਰਸਾਉਂਦੀ ਹੈ: </a:t>
            </a:r>
            <a:endParaRPr lang="en-AU" sz="999" b="1" dirty="0">
              <a:solidFill>
                <a:srgbClr val="0B5184"/>
              </a:solidFill>
              <a:latin typeface="Montserrat Medium"/>
              <a:ea typeface="Montserrat Medium"/>
              <a:cs typeface="Montserrat Medium"/>
              <a:sym typeface="Montserrat Medium"/>
            </a:endParaRPr>
          </a:p>
          <a:p>
            <a:pPr marL="171450" indent="-171450" algn="just">
              <a:lnSpc>
                <a:spcPts val="1399"/>
              </a:lnSpc>
              <a:buFont typeface="Arial" panose="020B0604020202020204" pitchFamily="34" charset="0"/>
              <a:buChar char="•"/>
            </a:pPr>
            <a:r>
              <a:rPr lang="pa-IN" sz="999" b="1" dirty="0">
                <a:solidFill>
                  <a:srgbClr val="0B5184"/>
                </a:solidFill>
                <a:latin typeface="Montserrat Medium"/>
                <a:ea typeface="Montserrat Medium"/>
                <a:cs typeface="Montserrat Medium"/>
                <a:sym typeface="Montserrat Medium"/>
              </a:rPr>
              <a:t>ਤੁਸੀਂ ਕਿਹੜਾ ਕ੍ਰੈਡਿਟ (ਉਧਾਰ) ਲੈਣ ਲਈ ਅਰਜ਼ੀ ਦਿੱਤੀ ਸੀ</a:t>
            </a:r>
          </a:p>
          <a:p>
            <a:pPr marL="171450" indent="-171450" algn="just">
              <a:lnSpc>
                <a:spcPts val="1399"/>
              </a:lnSpc>
              <a:buFont typeface="Arial" panose="020B0604020202020204" pitchFamily="34" charset="0"/>
              <a:buChar char="•"/>
            </a:pPr>
            <a:r>
              <a:rPr lang="pa-IN" sz="999" b="1" dirty="0">
                <a:solidFill>
                  <a:srgbClr val="0B5184"/>
                </a:solidFill>
                <a:latin typeface="Montserrat Medium"/>
                <a:ea typeface="Montserrat Medium"/>
                <a:cs typeface="Montserrat Medium"/>
                <a:sym typeface="Montserrat Medium"/>
              </a:rPr>
              <a:t>ਤੁਹਾਨੂੰ ਕਿਹੜਾ ਕ੍ਰੈਡਿਟ ਦਿੱਤਾ ਗਿਆ ਹੈ</a:t>
            </a:r>
          </a:p>
          <a:p>
            <a:pPr marL="171450" indent="-171450" algn="just">
              <a:lnSpc>
                <a:spcPts val="1399"/>
              </a:lnSpc>
              <a:buFont typeface="Arial" panose="020B0604020202020204" pitchFamily="34" charset="0"/>
              <a:buChar char="•"/>
            </a:pPr>
            <a:r>
              <a:rPr lang="pa-IN" sz="999" b="1" dirty="0">
                <a:solidFill>
                  <a:srgbClr val="0B5184"/>
                </a:solidFill>
                <a:latin typeface="Montserrat Medium"/>
                <a:ea typeface="Montserrat Medium"/>
                <a:cs typeface="Montserrat Medium"/>
                <a:sym typeface="Montserrat Medium"/>
              </a:rPr>
              <a:t>ਤੁਹਾਡਾ ਕਿਸ਼ਤ ਮੋੜਨ ਦਾ ਇਤਿਹਾਸ (ਜਿਸ ਵਿੱਚ ਲੇਟ ਜਾਂ ਨਾ ਕੀਤੇ ਭੁਗਤਾਨ ਵੀ ਸ਼ਾਮਿਲ ਹਨ) </a:t>
            </a:r>
          </a:p>
          <a:p>
            <a:pPr marL="171450" indent="-171450" algn="just">
              <a:lnSpc>
                <a:spcPts val="1399"/>
              </a:lnSpc>
              <a:buFont typeface="Arial" panose="020B0604020202020204" pitchFamily="34" charset="0"/>
              <a:buChar char="•"/>
            </a:pPr>
            <a:r>
              <a:rPr lang="pa-IN" sz="999" b="1" dirty="0">
                <a:solidFill>
                  <a:srgbClr val="0B5184"/>
                </a:solidFill>
                <a:latin typeface="Montserrat Medium"/>
                <a:ea typeface="Montserrat Medium"/>
                <a:cs typeface="Montserrat Medium"/>
                <a:sym typeface="Montserrat Medium"/>
              </a:rPr>
              <a:t>ਡਿਫੌਲਟ ਜਾਂ ਗੰਭੀਰ ਕ੍ਰੈਡਿਟ ਉਲੰਘਣਾਵਾਂ</a:t>
            </a:r>
          </a:p>
          <a:p>
            <a:pPr marL="171450" indent="-171450" algn="just">
              <a:lnSpc>
                <a:spcPts val="1399"/>
              </a:lnSpc>
              <a:buFont typeface="Arial" panose="020B0604020202020204" pitchFamily="34" charset="0"/>
              <a:buChar char="•"/>
            </a:pPr>
            <a:r>
              <a:rPr lang="pa-IN" sz="999" b="1" dirty="0">
                <a:solidFill>
                  <a:srgbClr val="0B5184"/>
                </a:solidFill>
                <a:latin typeface="Montserrat Medium"/>
                <a:ea typeface="Montserrat Medium"/>
                <a:cs typeface="Montserrat Medium"/>
                <a:sym typeface="Montserrat Medium"/>
              </a:rPr>
              <a:t>ਦੀਵਾਲੀਆ ਹੋਣ ਜਾਂ ਅਦਾਲਤੀ ਫ਼ੈਸਲੇ (ਜੇ ਕੋਈ ਹੋਣ) </a:t>
            </a:r>
            <a:endParaRPr lang="en-US" sz="999" b="1" dirty="0">
              <a:solidFill>
                <a:srgbClr val="0B5184"/>
              </a:solidFill>
              <a:latin typeface="Montserrat Medium"/>
              <a:ea typeface="Montserrat Medium"/>
              <a:cs typeface="Montserrat Medium"/>
              <a:sym typeface="Montserrat Medium"/>
            </a:endParaRPr>
          </a:p>
          <a:p>
            <a:pPr algn="just">
              <a:lnSpc>
                <a:spcPts val="1399"/>
              </a:lnSpc>
            </a:pPr>
            <a:endParaRPr lang="en-US" sz="999" b="1" dirty="0">
              <a:solidFill>
                <a:srgbClr val="0B5184"/>
              </a:solidFill>
              <a:latin typeface="Montserrat Medium"/>
              <a:ea typeface="Montserrat Medium"/>
              <a:cs typeface="Montserrat Medium"/>
              <a:sym typeface="Montserrat Medium"/>
            </a:endParaRPr>
          </a:p>
          <a:p>
            <a:pPr algn="just">
              <a:lnSpc>
                <a:spcPts val="1399"/>
              </a:lnSpc>
            </a:pPr>
            <a:r>
              <a:rPr lang="pa-IN" sz="999" b="1" dirty="0">
                <a:solidFill>
                  <a:srgbClr val="0B5184"/>
                </a:solidFill>
                <a:latin typeface="Montserrat Medium"/>
                <a:ea typeface="Montserrat Medium"/>
                <a:cs typeface="Montserrat Medium"/>
                <a:sym typeface="Montserrat Medium"/>
              </a:rPr>
              <a:t>ਇਸਦੀ ਵਰਤੋਂ ਬੈਂਕਾਂ, ਟੈਲੀਕਾਮ ਕੰਪਨੀਆਂ ਅਤੇ ਹੋਰ ਕਰਜ਼ਾਦਾਤਾਵਾਂ ਵੱਲੋਂ ਇਹ ਫ਼ੈਸਲਾ ਕਰਨ ਲਈ ਕੀਤੀ ਜਾਂਦੀ ਹੈ ਕਿ ਤੁਹਾਨੂੰ ਪੈਸੇ ਉਧਾਰ ਦੇਣ ਜਾਂ ਫ਼ੋਨ ਪਲਾਨ ਦੇਣ ਵਰਗੀਆਂ ਸੇਵਾਵਾਂ ਦੇਣ ਜਾਂ ਨਾ।</a:t>
            </a:r>
            <a:endParaRPr lang="en-AU" sz="999" b="1" dirty="0">
              <a:solidFill>
                <a:srgbClr val="0B5184"/>
              </a:solidFill>
              <a:latin typeface="Montserrat Medium"/>
              <a:ea typeface="Montserrat Medium"/>
              <a:cs typeface="Montserrat Medium"/>
              <a:sym typeface="Montserrat Medium"/>
            </a:endParaRPr>
          </a:p>
          <a:p>
            <a:pPr algn="just">
              <a:lnSpc>
                <a:spcPts val="1399"/>
              </a:lnSpc>
            </a:pPr>
            <a:endParaRPr lang="en-US" sz="999" b="1" dirty="0">
              <a:solidFill>
                <a:srgbClr val="0B5184"/>
              </a:solidFill>
              <a:latin typeface="Montserrat Medium"/>
              <a:ea typeface="Montserrat Medium"/>
              <a:cs typeface="Montserrat Medium"/>
              <a:sym typeface="Montserrat Medium"/>
            </a:endParaRPr>
          </a:p>
          <a:p>
            <a:pPr algn="just">
              <a:lnSpc>
                <a:spcPts val="1399"/>
              </a:lnSpc>
            </a:pPr>
            <a:r>
              <a:rPr lang="pa-IN" sz="999" b="1" dirty="0">
                <a:solidFill>
                  <a:srgbClr val="0B5184"/>
                </a:solidFill>
                <a:latin typeface="Montserrat Bold"/>
                <a:ea typeface="Montserrat Bold"/>
                <a:cs typeface="Montserrat Bold"/>
                <a:sym typeface="Montserrat Bold"/>
              </a:rPr>
              <a:t>ਮੈਨੂੰ ਆਪਣੀ ਕ੍ਰੈਡਿਟ ਰਿਪੋਰਟ ਕਿਉਂ ਚੈੱਕ ਕਰਨੀ ਚਾਹੀਦੀ ਹੈ? </a:t>
            </a:r>
            <a:endParaRPr lang="en-AU" sz="999" b="1" dirty="0">
              <a:solidFill>
                <a:srgbClr val="0B5184"/>
              </a:solidFill>
              <a:latin typeface="Montserrat Bold"/>
              <a:ea typeface="Montserrat Bold"/>
              <a:cs typeface="Montserrat Bold"/>
              <a:sym typeface="Montserrat Bold"/>
            </a:endParaRPr>
          </a:p>
          <a:p>
            <a:pPr algn="just">
              <a:lnSpc>
                <a:spcPts val="1399"/>
              </a:lnSpc>
            </a:pPr>
            <a:endParaRPr lang="pa-IN" sz="999" b="1" dirty="0">
              <a:solidFill>
                <a:srgbClr val="0B5184"/>
              </a:solidFill>
              <a:latin typeface="Montserrat Bold"/>
              <a:ea typeface="Montserrat Bold"/>
              <a:cs typeface="Montserrat Bold"/>
              <a:sym typeface="Montserrat Bold"/>
            </a:endParaRPr>
          </a:p>
          <a:p>
            <a:pPr algn="just">
              <a:lnSpc>
                <a:spcPts val="1399"/>
              </a:lnSpc>
            </a:pPr>
            <a:r>
              <a:rPr lang="pa-IN" sz="999" b="1" dirty="0">
                <a:solidFill>
                  <a:srgbClr val="0B5184"/>
                </a:solidFill>
                <a:latin typeface="Montserrat Medium"/>
                <a:ea typeface="Montserrat Medium"/>
                <a:cs typeface="Montserrat Medium"/>
                <a:sym typeface="Montserrat Medium"/>
              </a:rPr>
              <a:t>ਹਰ 6-12 ਮਹੀਨਿਆਂ ਬਾਅਦ ਆਪਣੀ ਕ੍ਰੈਡਿਟ ਰਿਪੋਰਟ ਦੀ ਜਾਂਚ ਕਰਨ ਨਾਲ ਤੁਸੀਂ:</a:t>
            </a:r>
          </a:p>
          <a:p>
            <a:pPr algn="just">
              <a:lnSpc>
                <a:spcPts val="1399"/>
              </a:lnSpc>
            </a:pPr>
            <a:r>
              <a:rPr lang="pa-IN" sz="999" b="1" dirty="0">
                <a:solidFill>
                  <a:srgbClr val="0B5184"/>
                </a:solidFill>
                <a:latin typeface="Montserrat Medium"/>
                <a:ea typeface="Montserrat Medium"/>
                <a:cs typeface="Montserrat Medium"/>
                <a:sym typeface="Montserrat Medium"/>
              </a:rPr>
              <a:t>ਠੱਗੀ ਜਾਂ ਧੋਖਾਧੜੀ ਨੂੰ ਪਛਾਣ ਸਕਦੇ ਹੋ (ਉਦਾਹਰਨ ਲਈ, ਤੁਹਾਡੇ ਨਾਮ 'ਤੇ ਲਏ ਗਏ ਕਰਜ਼ੇ)</a:t>
            </a:r>
          </a:p>
          <a:p>
            <a:pPr algn="just">
              <a:lnSpc>
                <a:spcPts val="1399"/>
              </a:lnSpc>
            </a:pPr>
            <a:r>
              <a:rPr lang="pa-IN" sz="999" b="1" dirty="0">
                <a:solidFill>
                  <a:srgbClr val="0B5184"/>
                </a:solidFill>
                <a:latin typeface="Montserrat Medium"/>
                <a:ea typeface="Montserrat Medium"/>
                <a:cs typeface="Montserrat Medium"/>
                <a:sym typeface="Montserrat Medium"/>
              </a:rPr>
              <a:t>ਗ਼ਲਤੀਆਂ ਨੂੰ ਠੀਕ ਕਰ ਸਕਦੇ ਹੋ (ਗ਼ਲਤ ਜਾਣਕਾਰੀ ਤੁਹਾਡੇ ਕ੍ਰੈਡਿਟ ਸਕੋਰ ਨੂੰ ਘਟਾ ਸਕਦੀ ਹੈ)</a:t>
            </a:r>
          </a:p>
          <a:p>
            <a:pPr algn="just">
              <a:lnSpc>
                <a:spcPts val="1399"/>
              </a:lnSpc>
            </a:pPr>
            <a:r>
              <a:rPr lang="pa-IN" sz="999" b="1" dirty="0">
                <a:solidFill>
                  <a:srgbClr val="0B5184"/>
                </a:solidFill>
                <a:latin typeface="Montserrat Medium"/>
                <a:ea typeface="Montserrat Medium"/>
                <a:cs typeface="Montserrat Medium"/>
                <a:sym typeface="Montserrat Medium"/>
              </a:rPr>
              <a:t>ਆਪਣੀ ਆਰਥਿਕ ਹਾਲਤ ਦੀ ਨਿਗਰਾਨੀ ਕਰ ਸਕਦੇ ਹੋ (ਵੇਖ ਸਕਦੇ ਹੋ ਕਿ ਕਰਜ਼ਾਦਾਤਾ ਤੁਹਾਨੂੰ ਕਿਵੇਂ ਵੇਖਦੇ ਹਨ)</a:t>
            </a:r>
          </a:p>
          <a:p>
            <a:pPr algn="just">
              <a:lnSpc>
                <a:spcPts val="1399"/>
              </a:lnSpc>
            </a:pPr>
            <a:r>
              <a:rPr lang="pa-IN" sz="999" b="1" dirty="0">
                <a:solidFill>
                  <a:srgbClr val="0B5184"/>
                </a:solidFill>
                <a:latin typeface="Montserrat Medium"/>
                <a:ea typeface="Montserrat Medium"/>
                <a:cs typeface="Montserrat Medium"/>
                <a:sym typeface="Montserrat Medium"/>
              </a:rPr>
              <a:t>ਆਪਣੀ ਰਿਪੋਰਟ ਦੀ ਆਪ ਜਾਂਚ ਕਰਨ ਨਾਲ ਤੁਹਾਡੇ ਕ੍ਰੈਡਿਟ ਸਕੋਰ 'ਤੇ ਕੋਈ ਅਸਰ ਨਹੀਂ ਪੈਂਦਾ।</a:t>
            </a:r>
            <a:endParaRPr lang="en-US" sz="999" b="1" dirty="0">
              <a:solidFill>
                <a:srgbClr val="0B5184"/>
              </a:solidFill>
              <a:latin typeface="Montserrat Medium"/>
              <a:ea typeface="Montserrat Medium"/>
              <a:cs typeface="Montserrat Medium"/>
              <a:sym typeface="Montserrat Medium"/>
            </a:endParaRPr>
          </a:p>
          <a:p>
            <a:pPr algn="just">
              <a:lnSpc>
                <a:spcPts val="1399"/>
              </a:lnSpc>
              <a:spcBef>
                <a:spcPct val="0"/>
              </a:spcBef>
            </a:pPr>
            <a:endParaRPr lang="en-US" sz="999" b="1" dirty="0">
              <a:solidFill>
                <a:srgbClr val="0B5184"/>
              </a:solidFill>
              <a:latin typeface="Montserrat Bold"/>
              <a:ea typeface="Montserrat Bold"/>
              <a:cs typeface="Montserrat Bold"/>
              <a:sym typeface="Montserrat Bold"/>
            </a:endParaRPr>
          </a:p>
        </p:txBody>
      </p:sp>
      <p:sp>
        <p:nvSpPr>
          <p:cNvPr id="4" name="Freeform 4"/>
          <p:cNvSpPr/>
          <p:nvPr/>
        </p:nvSpPr>
        <p:spPr>
          <a:xfrm>
            <a:off x="4131690" y="882336"/>
            <a:ext cx="663510" cy="915186"/>
          </a:xfrm>
          <a:custGeom>
            <a:avLst/>
            <a:gdLst/>
            <a:ahLst/>
            <a:cxnLst/>
            <a:rect l="l" t="t" r="r" b="b"/>
            <a:pathLst>
              <a:path w="663510" h="915186">
                <a:moveTo>
                  <a:pt x="0" y="0"/>
                </a:moveTo>
                <a:lnTo>
                  <a:pt x="663510" y="0"/>
                </a:lnTo>
                <a:lnTo>
                  <a:pt x="663510" y="915186"/>
                </a:lnTo>
                <a:lnTo>
                  <a:pt x="0" y="915186"/>
                </a:lnTo>
                <a:lnTo>
                  <a:pt x="0" y="0"/>
                </a:lnTo>
                <a:close/>
              </a:path>
            </a:pathLst>
          </a:custGeom>
          <a:blipFill>
            <a:blip r:embed="rId4"/>
            <a:stretch>
              <a:fillRect/>
            </a:stretch>
          </a:blipFill>
        </p:spPr>
        <p:txBody>
          <a:bodyPr/>
          <a:lstStyle/>
          <a:p>
            <a:endParaRPr lang="en-US"/>
          </a:p>
        </p:txBody>
      </p:sp>
      <p:sp>
        <p:nvSpPr>
          <p:cNvPr id="5" name="Freeform 5"/>
          <p:cNvSpPr/>
          <p:nvPr/>
        </p:nvSpPr>
        <p:spPr>
          <a:xfrm>
            <a:off x="0" y="5718809"/>
            <a:ext cx="5328000" cy="1841191"/>
          </a:xfrm>
          <a:custGeom>
            <a:avLst/>
            <a:gdLst/>
            <a:ahLst/>
            <a:cxnLst/>
            <a:rect l="l" t="t" r="r" b="b"/>
            <a:pathLst>
              <a:path w="5328000" h="1932343">
                <a:moveTo>
                  <a:pt x="0" y="0"/>
                </a:moveTo>
                <a:lnTo>
                  <a:pt x="5328000" y="0"/>
                </a:lnTo>
                <a:lnTo>
                  <a:pt x="5328000" y="1932343"/>
                </a:lnTo>
                <a:lnTo>
                  <a:pt x="0" y="1932343"/>
                </a:lnTo>
                <a:lnTo>
                  <a:pt x="0" y="0"/>
                </a:lnTo>
                <a:close/>
              </a:path>
            </a:pathLst>
          </a:custGeom>
          <a:blipFill>
            <a:blip r:embed="rId5"/>
            <a:stretch>
              <a:fillRect t="-76424" b="-7278"/>
            </a:stretch>
          </a:blipFill>
        </p:spPr>
        <p:txBody>
          <a:bodyPr/>
          <a:lstStyle/>
          <a:p>
            <a:endParaRPr lang="en-US"/>
          </a:p>
        </p:txBody>
      </p:sp>
      <p:sp>
        <p:nvSpPr>
          <p:cNvPr id="6" name="TextBox 6"/>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7" name="TextBox 7"/>
          <p:cNvSpPr txBox="1"/>
          <p:nvPr/>
        </p:nvSpPr>
        <p:spPr>
          <a:xfrm>
            <a:off x="532800" y="1035050"/>
            <a:ext cx="3136719" cy="448841"/>
          </a:xfrm>
          <a:prstGeom prst="rect">
            <a:avLst/>
          </a:prstGeom>
        </p:spPr>
        <p:txBody>
          <a:bodyPr lIns="0" tIns="0" rIns="0" bIns="0" rtlCol="0" anchor="t">
            <a:spAutoFit/>
          </a:bodyPr>
          <a:lstStyle/>
          <a:p>
            <a:pPr marL="0" lvl="1" indent="0" algn="l">
              <a:lnSpc>
                <a:spcPts val="3519"/>
              </a:lnSpc>
            </a:pPr>
            <a:r>
              <a:rPr lang="pa-IN" sz="3519" b="1" spc="-87"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Codec Pro Bold"/>
              </a:rPr>
              <a:t>ਕ੍ਰੈਡਿਟ ਰਿਪੋਰਟਾਂ</a:t>
            </a:r>
          </a:p>
        </p:txBody>
      </p:sp>
      <p:sp>
        <p:nvSpPr>
          <p:cNvPr id="8" name="TextBox 8"/>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FFFFFF"/>
                </a:solidFill>
                <a:latin typeface="Montserrat Semi-Bold"/>
                <a:ea typeface="Montserrat Semi-Bold"/>
                <a:cs typeface="Montserrat Semi-Bold"/>
                <a:sym typeface="Montserrat Semi-Bold"/>
              </a:rPr>
              <a:t>www.idcare.org</a:t>
            </a:r>
          </a:p>
        </p:txBody>
      </p:sp>
      <p:sp>
        <p:nvSpPr>
          <p:cNvPr id="9" name="TextBox 9"/>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FFFFFF"/>
                </a:solidFill>
                <a:latin typeface="Codec Pro Bold"/>
                <a:ea typeface="Codec Pro Bold"/>
                <a:cs typeface="Codec Pro Bold"/>
                <a:sym typeface="Codec Pro Bold"/>
              </a:rPr>
              <a:t>06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532800" y="1956259"/>
            <a:ext cx="4262400" cy="5193281"/>
          </a:xfrm>
          <a:prstGeom prst="rect">
            <a:avLst/>
          </a:prstGeom>
        </p:spPr>
        <p:txBody>
          <a:bodyPr lIns="0" tIns="0" rIns="0" bIns="0" rtlCol="0" anchor="t">
            <a:spAutoFit/>
          </a:bodyPr>
          <a:lstStyle/>
          <a:p>
            <a:pPr algn="just">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ਆਪਣੀ ਕ੍ਰੈਡਿਟ ਰਿਪੋਰਟ ਮੁਫ਼ਤ ਵਿੱਚ ਕਿਵੇਂ ਚੈੱਕ ਕਰੀਏ:</a:t>
            </a: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endParaRPr>
          </a:p>
          <a:p>
            <a:pPr algn="just">
              <a:lnSpc>
                <a:spcPts val="1399"/>
              </a:lnSpc>
            </a:pP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endParaRPr>
          </a:p>
          <a:p>
            <a:pPr algn="just">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a:rPr>
              <a:t>ਇੱਥੇ ਤਿੰਨ ਕ੍ਰੈਡਿਟ ਰਿਪੋਰਟਿੰਗ ਏਜੰਸੀਆਂ ਹਨ। ਤੁਸੀਂ ਹਰ 3 ਮਹੀਨਿਆਂ ਬਾਅਦ ਰਿਪੋਰਟ ਦੀ ਮੁਫ਼ਤ ਕਾਪੀ ਲੈਣ ਦੀ ਬੇਨਤੀ ਕਰ ਸਕਦੇ ਹੋ।</a:t>
            </a:r>
            <a:r>
              <a:rPr lang="pa-IN" sz="999"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a:rPr>
              <a:t> ਤੁਹਾਨੂੰ ਆਪਣੇ ਕ੍ਰੈਡਿਟ ਇਤਿਹਾਸ ਦੀ ਪੂਰੀ ਜਾਣਕਾਰੀ ਪ੍ਰਾਪਤ ਕਰਨ ਲਈ ਹਰੇਕ ਏਜੰਸੀ ਤੋਂ ਇੱਕ ਰਿਪੋਰਟ ਲੈਣੀ ਚਾਹੀਦੀ ਹੈ।</a:t>
            </a:r>
            <a:endParaRPr lang="en-US" sz="999"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a:endParaRPr>
          </a:p>
          <a:p>
            <a:pPr algn="just">
              <a:lnSpc>
                <a:spcPts val="1399"/>
              </a:lnSpc>
            </a:pPr>
            <a:endParaRPr lang="en-US" sz="999"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a:endParaRPr>
          </a:p>
          <a:p>
            <a:pPr algn="just">
              <a:lnSpc>
                <a:spcPts val="1399"/>
              </a:lnSpc>
            </a:pP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1) </a:t>
            </a: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Equifax</a:t>
            </a: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 </a:t>
            </a:r>
            <a:r>
              <a:rPr lang="en-US" sz="999" b="1" u="sng"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www.equifax.com.au</a:t>
            </a:r>
          </a:p>
          <a:p>
            <a:pPr marL="215899" lvl="1" indent="-107950" algn="just">
              <a:lnSpc>
                <a:spcPts val="1399"/>
              </a:lnSpc>
              <a:buFont typeface="Arial"/>
              <a:buChar char="•"/>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ਤੁਹਾਨੂੰ ਲੋੜ ਹੋਵੇਗੀ: ਪਛਾਣ-ਪੱਤਰ (ਜਿਵੇਂ ਕਿ ਡਰਾਈਵਿੰਗ ਲਾਇਸੈਂਸ, ਮੈਡੀਕੇਅਰ ਕਾਰਡ ਜਾਂ ਪਾਸਪੋਰਟ ਦੀ)</a:t>
            </a:r>
          </a:p>
          <a:p>
            <a:pPr marL="215899" lvl="1" indent="-107950" algn="just">
              <a:lnSpc>
                <a:spcPts val="1399"/>
              </a:lnSpc>
              <a:buFont typeface="Arial"/>
              <a:buChar char="•"/>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ਆਮ ਤੌਰ 'ਤੇ 10 ਦਿਨਾਂ ਵਿੱਚ ਰਿਪੋਰਟ ਭੇਜੀ ਜਾਂਦੀ ਹੈ।</a:t>
            </a: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just">
              <a:lnSpc>
                <a:spcPts val="1399"/>
              </a:lnSpc>
            </a:pP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just">
              <a:lnSpc>
                <a:spcPts val="1399"/>
              </a:lnSpc>
            </a:pP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2)</a:t>
            </a: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 Experian</a:t>
            </a: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 </a:t>
            </a:r>
            <a:r>
              <a:rPr lang="en-US" sz="999" b="1" u="sng"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www.experian.com.au</a:t>
            </a:r>
          </a:p>
          <a:p>
            <a:pPr marL="215899" lvl="1" indent="-107950" algn="just">
              <a:lnSpc>
                <a:spcPts val="1399"/>
              </a:lnSpc>
              <a:buFont typeface="Arial"/>
              <a:buChar char="•"/>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ਤੁਹਾਨੂੰ ਲੋੜ ਹੋਵੇਗੀ: ਉਹੀ ਪਛਾਣ-ਪੱਤਰ</a:t>
            </a:r>
          </a:p>
          <a:p>
            <a:pPr marL="215899" lvl="1" indent="-107950" algn="just">
              <a:lnSpc>
                <a:spcPts val="1399"/>
              </a:lnSpc>
              <a:buFont typeface="Arial"/>
              <a:buChar char="•"/>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ਆਪਣੀ ਬੇਨਤੀ ਔਨਲਾਈਨ ਭੇਜੋ ਜਾਂ ਫਾਰਮ ਡਾਊਨਲੋਡ ਕਰੋ</a:t>
            </a: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just">
              <a:lnSpc>
                <a:spcPts val="1399"/>
              </a:lnSpc>
            </a:pP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just">
              <a:lnSpc>
                <a:spcPts val="1399"/>
              </a:lnSpc>
            </a:pP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3) </a:t>
            </a:r>
            <a:r>
              <a:rPr lang="en-US" sz="999" b="1" dirty="0" err="1">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Illion</a:t>
            </a: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 </a:t>
            </a:r>
            <a:r>
              <a:rPr lang="en-US" sz="999" b="1" u="sng"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www.illion.com.au</a:t>
            </a:r>
          </a:p>
          <a:p>
            <a:pPr marL="215899" lvl="1" indent="-107950" algn="just">
              <a:lnSpc>
                <a:spcPts val="1399"/>
              </a:lnSpc>
              <a:buFont typeface="Arial"/>
              <a:buChar char="•"/>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ਉਹੀ ਪ੍ਰਕਿਰਿਆ - ਆਸਾਨ ਔਨਲਾਈਨ ਫਾਰਮ</a:t>
            </a:r>
            <a:r>
              <a:rPr lang="en-AU"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 </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ਭਰੋ</a:t>
            </a:r>
          </a:p>
          <a:p>
            <a:pPr marL="215899" lvl="1" indent="-107950" algn="just">
              <a:lnSpc>
                <a:spcPts val="1399"/>
              </a:lnSpc>
              <a:buFont typeface="Arial"/>
              <a:buChar char="•"/>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ਤੁਸੀਂ ਇਹ ਈਮੇਲ ਜਾਂ ਡਾਕ ਦੁਆਰਾ ਭੇਜ ਸਕਦੇ ਹੋ</a:t>
            </a:r>
            <a:endParaRPr lang="en-AU"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marL="107949" lvl="1" algn="just">
              <a:lnSpc>
                <a:spcPts val="1399"/>
              </a:lnSpc>
            </a:pP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just">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ਜੇਕਰ ਕੁੱਝ ਗ਼ਲਤ ਹੈ ਤਾਂ ਕੀ ਹੋਵੇਗਾ?</a:t>
            </a: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endParaRPr>
          </a:p>
          <a:p>
            <a:pPr algn="just">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ਜਿਵੇਂ ਕਿ:</a:t>
            </a:r>
          </a:p>
          <a:p>
            <a:pPr marL="215899" lvl="1" indent="-107950" algn="just">
              <a:lnSpc>
                <a:spcPts val="1399"/>
              </a:lnSpc>
              <a:buFont typeface="Arial"/>
              <a:buChar char="•"/>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ਉਹ ਕ੍ਰੈਡਿਟ ਜਿਸ ਲਈ ਤੁਸੀਂ ਕਦੇ ਅਰਜ਼ੀ ਹੀ ਨਹੀਂ ਦਿੱਤੀ</a:t>
            </a:r>
          </a:p>
          <a:p>
            <a:pPr marL="215899" lvl="1" indent="-107950" algn="just">
              <a:lnSpc>
                <a:spcPts val="1399"/>
              </a:lnSpc>
              <a:buFont typeface="Arial"/>
              <a:buChar char="•"/>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ਉਹ ਕਰਜ਼ੇ ਜੋ ਤੁਸੀਂ ਨਹੀਂ ਲਏ</a:t>
            </a:r>
          </a:p>
          <a:p>
            <a:pPr marL="215899" lvl="1" indent="-107950" algn="just">
              <a:lnSpc>
                <a:spcPts val="1399"/>
              </a:lnSpc>
              <a:buFont typeface="Arial"/>
              <a:buChar char="•"/>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ਅਜਿਹੇ ਭੁਗਤਾਨ ਜੋ ਸਮੇਂ ਸਿਰ ਭੁਗਤਾਨ ਕੀਤੇ ਗਏ ਸੀ ਪਰ ਫਿਰ ਵੀ "ਲੇਟ" ਕੀਤੇ ਗਏ ਦਰਸਾਏ ਹੋਣ</a:t>
            </a:r>
          </a:p>
          <a:p>
            <a:pPr algn="just">
              <a:lnSpc>
                <a:spcPts val="1399"/>
              </a:lnSpc>
            </a:pP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 </a:t>
            </a:r>
          </a:p>
          <a:p>
            <a:pPr algn="just">
              <a:lnSpc>
                <a:spcPts val="1399"/>
              </a:lnSpc>
              <a:spcBef>
                <a:spcPct val="0"/>
              </a:spcBef>
            </a:pP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 </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ਤਾਂ ਤੁਰੰਤ ਕ੍ਰੈਡਿਟ ਏਜੰਸੀ ਅਤੇ ਸੇਵਾ ਪ੍ਰਦਾਤਾ (ਜਿਵੇਂ ਕਿ ਬੈਂਕ ਜਾਂ ਟੈਲੀਕਾਮ ਕੰਪਨੀ) ਨਾਲ ਸੰਪਰਕ ਕਰੋ।</a:t>
            </a: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p:txBody>
      </p:sp>
      <p:sp>
        <p:nvSpPr>
          <p:cNvPr id="4" name="Freeform 4"/>
          <p:cNvSpPr/>
          <p:nvPr/>
        </p:nvSpPr>
        <p:spPr>
          <a:xfrm>
            <a:off x="4131690" y="882336"/>
            <a:ext cx="663510" cy="915186"/>
          </a:xfrm>
          <a:custGeom>
            <a:avLst/>
            <a:gdLst/>
            <a:ahLst/>
            <a:cxnLst/>
            <a:rect l="l" t="t" r="r" b="b"/>
            <a:pathLst>
              <a:path w="663510" h="915186">
                <a:moveTo>
                  <a:pt x="0" y="0"/>
                </a:moveTo>
                <a:lnTo>
                  <a:pt x="663510" y="0"/>
                </a:lnTo>
                <a:lnTo>
                  <a:pt x="663510" y="915186"/>
                </a:lnTo>
                <a:lnTo>
                  <a:pt x="0" y="915186"/>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6" name="TextBox 6"/>
          <p:cNvSpPr txBox="1"/>
          <p:nvPr/>
        </p:nvSpPr>
        <p:spPr>
          <a:xfrm>
            <a:off x="532800" y="1083187"/>
            <a:ext cx="3136719" cy="448841"/>
          </a:xfrm>
          <a:prstGeom prst="rect">
            <a:avLst/>
          </a:prstGeom>
        </p:spPr>
        <p:txBody>
          <a:bodyPr lIns="0" tIns="0" rIns="0" bIns="0" rtlCol="0" anchor="t">
            <a:spAutoFit/>
          </a:bodyPr>
          <a:lstStyle/>
          <a:p>
            <a:pPr marL="0" lvl="1" indent="0" algn="l">
              <a:lnSpc>
                <a:spcPts val="3519"/>
              </a:lnSpc>
            </a:pPr>
            <a:r>
              <a:rPr lang="pa-IN" sz="3519" b="1" spc="-87"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Codec Pro Bold"/>
              </a:rPr>
              <a:t>ਕ੍ਰੈਡਿਟ ਰਿਪੋਰਟਾਂ</a:t>
            </a:r>
          </a:p>
        </p:txBody>
      </p:sp>
      <p:sp>
        <p:nvSpPr>
          <p:cNvPr id="7" name="TextBox 7"/>
          <p:cNvSpPr txBox="1"/>
          <p:nvPr/>
        </p:nvSpPr>
        <p:spPr>
          <a:xfrm>
            <a:off x="2552733" y="1514573"/>
            <a:ext cx="1116786" cy="208070"/>
          </a:xfrm>
          <a:prstGeom prst="rect">
            <a:avLst/>
          </a:prstGeom>
        </p:spPr>
        <p:txBody>
          <a:bodyPr wrap="square" lIns="0" tIns="0" rIns="0" bIns="0" rtlCol="0" anchor="t">
            <a:spAutoFit/>
          </a:bodyPr>
          <a:lstStyle/>
          <a:p>
            <a:pPr algn="ctr">
              <a:lnSpc>
                <a:spcPts val="1914"/>
              </a:lnSpc>
            </a:pPr>
            <a:r>
              <a:rPr lang="pa-IN" sz="1367"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Semi-Bold"/>
              </a:rPr>
              <a:t>ਅੱਗੇ ਜਾਰੀ ਹੈ</a:t>
            </a:r>
            <a:r>
              <a:rPr lang="en-AU" sz="1367"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Semi-Bold"/>
              </a:rPr>
              <a:t>…</a:t>
            </a:r>
            <a:endParaRPr lang="en-US" sz="1367"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Semi-Bold"/>
            </a:endParaRPr>
          </a:p>
        </p:txBody>
      </p:sp>
      <p:sp>
        <p:nvSpPr>
          <p:cNvPr id="8" name="TextBox 8"/>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9" name="TextBox 9"/>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07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5465140" cy="3010493"/>
          </a:xfrm>
          <a:custGeom>
            <a:avLst/>
            <a:gdLst/>
            <a:ahLst/>
            <a:cxnLst/>
            <a:rect l="l" t="t" r="r" b="b"/>
            <a:pathLst>
              <a:path w="5465140" h="3010493">
                <a:moveTo>
                  <a:pt x="0" y="0"/>
                </a:moveTo>
                <a:lnTo>
                  <a:pt x="5465140" y="0"/>
                </a:lnTo>
                <a:lnTo>
                  <a:pt x="5465140" y="3010493"/>
                </a:lnTo>
                <a:lnTo>
                  <a:pt x="0" y="3010493"/>
                </a:lnTo>
                <a:lnTo>
                  <a:pt x="0" y="0"/>
                </a:lnTo>
                <a:close/>
              </a:path>
            </a:pathLst>
          </a:custGeom>
          <a:blipFill>
            <a:blip r:embed="rId2"/>
            <a:stretch>
              <a:fillRect t="-1286" b="-19888"/>
            </a:stretch>
          </a:blipFill>
        </p:spPr>
        <p:txBody>
          <a:bodyPr/>
          <a:lstStyle/>
          <a:p>
            <a:endParaRPr lang="en-US"/>
          </a:p>
        </p:txBody>
      </p:sp>
      <p:grpSp>
        <p:nvGrpSpPr>
          <p:cNvPr id="3" name="Group 3"/>
          <p:cNvGrpSpPr/>
          <p:nvPr/>
        </p:nvGrpSpPr>
        <p:grpSpPr>
          <a:xfrm>
            <a:off x="-447406" y="1505247"/>
            <a:ext cx="3251421" cy="6417662"/>
            <a:chOff x="0" y="0"/>
            <a:chExt cx="1653375" cy="3263436"/>
          </a:xfrm>
        </p:grpSpPr>
        <p:sp>
          <p:nvSpPr>
            <p:cNvPr id="4" name="Freeform 4"/>
            <p:cNvSpPr/>
            <p:nvPr/>
          </p:nvSpPr>
          <p:spPr>
            <a:xfrm>
              <a:off x="0" y="0"/>
              <a:ext cx="1653375" cy="3263436"/>
            </a:xfrm>
            <a:custGeom>
              <a:avLst/>
              <a:gdLst/>
              <a:ahLst/>
              <a:cxnLst/>
              <a:rect l="l" t="t" r="r" b="b"/>
              <a:pathLst>
                <a:path w="1653375" h="3263436">
                  <a:moveTo>
                    <a:pt x="61908" y="0"/>
                  </a:moveTo>
                  <a:lnTo>
                    <a:pt x="1591467" y="0"/>
                  </a:lnTo>
                  <a:cubicBezTo>
                    <a:pt x="1607886" y="0"/>
                    <a:pt x="1623633" y="6522"/>
                    <a:pt x="1635243" y="18133"/>
                  </a:cubicBezTo>
                  <a:cubicBezTo>
                    <a:pt x="1646853" y="29743"/>
                    <a:pt x="1653375" y="45489"/>
                    <a:pt x="1653375" y="61908"/>
                  </a:cubicBezTo>
                  <a:lnTo>
                    <a:pt x="1653375" y="3201527"/>
                  </a:lnTo>
                  <a:cubicBezTo>
                    <a:pt x="1653375" y="3217946"/>
                    <a:pt x="1646853" y="3233693"/>
                    <a:pt x="1635243" y="3245303"/>
                  </a:cubicBezTo>
                  <a:cubicBezTo>
                    <a:pt x="1623633" y="3256913"/>
                    <a:pt x="1607886" y="3263436"/>
                    <a:pt x="1591467" y="3263436"/>
                  </a:cubicBezTo>
                  <a:lnTo>
                    <a:pt x="61908" y="3263436"/>
                  </a:lnTo>
                  <a:cubicBezTo>
                    <a:pt x="45489" y="3263436"/>
                    <a:pt x="29743" y="3256913"/>
                    <a:pt x="18133" y="3245303"/>
                  </a:cubicBezTo>
                  <a:cubicBezTo>
                    <a:pt x="6522" y="3233693"/>
                    <a:pt x="0" y="3217946"/>
                    <a:pt x="0" y="3201527"/>
                  </a:cubicBezTo>
                  <a:lnTo>
                    <a:pt x="0" y="61908"/>
                  </a:lnTo>
                  <a:cubicBezTo>
                    <a:pt x="0" y="45489"/>
                    <a:pt x="6522" y="29743"/>
                    <a:pt x="18133" y="18133"/>
                  </a:cubicBezTo>
                  <a:cubicBezTo>
                    <a:pt x="29743" y="6522"/>
                    <a:pt x="45489" y="0"/>
                    <a:pt x="61908" y="0"/>
                  </a:cubicBezTo>
                  <a:close/>
                </a:path>
              </a:pathLst>
            </a:custGeom>
            <a:solidFill>
              <a:srgbClr val="FFFFFF"/>
            </a:solidFill>
            <a:ln w="9525" cap="rnd">
              <a:solidFill>
                <a:srgbClr val="4598D7"/>
              </a:solidFill>
              <a:prstDash val="solid"/>
              <a:round/>
            </a:ln>
          </p:spPr>
          <p:txBody>
            <a:bodyPr/>
            <a:lstStyle/>
            <a:p>
              <a:endParaRPr lang="en-US"/>
            </a:p>
          </p:txBody>
        </p:sp>
        <p:sp>
          <p:nvSpPr>
            <p:cNvPr id="5" name="TextBox 5"/>
            <p:cNvSpPr txBox="1"/>
            <p:nvPr/>
          </p:nvSpPr>
          <p:spPr>
            <a:xfrm>
              <a:off x="0" y="-9525"/>
              <a:ext cx="1653375" cy="3272961"/>
            </a:xfrm>
            <a:prstGeom prst="rect">
              <a:avLst/>
            </a:prstGeom>
          </p:spPr>
          <p:txBody>
            <a:bodyPr lIns="50800" tIns="50800" rIns="50800" bIns="50800" rtlCol="0" anchor="ctr"/>
            <a:lstStyle/>
            <a:p>
              <a:pPr algn="ctr">
                <a:lnSpc>
                  <a:spcPts val="998"/>
                </a:lnSpc>
              </a:pPr>
              <a:endParaRPr/>
            </a:p>
          </p:txBody>
        </p:sp>
      </p:grpSp>
      <p:sp>
        <p:nvSpPr>
          <p:cNvPr id="6" name="Freeform 6"/>
          <p:cNvSpPr/>
          <p:nvPr/>
        </p:nvSpPr>
        <p:spPr>
          <a:xfrm>
            <a:off x="1771153" y="6108158"/>
            <a:ext cx="966667" cy="966667"/>
          </a:xfrm>
          <a:custGeom>
            <a:avLst/>
            <a:gdLst/>
            <a:ahLst/>
            <a:cxnLst/>
            <a:rect l="l" t="t" r="r" b="b"/>
            <a:pathLst>
              <a:path w="966667" h="966667">
                <a:moveTo>
                  <a:pt x="0" y="0"/>
                </a:moveTo>
                <a:lnTo>
                  <a:pt x="966667" y="0"/>
                </a:lnTo>
                <a:lnTo>
                  <a:pt x="966667" y="966667"/>
                </a:lnTo>
                <a:lnTo>
                  <a:pt x="0" y="966667"/>
                </a:lnTo>
                <a:lnTo>
                  <a:pt x="0" y="0"/>
                </a:lnTo>
                <a:close/>
              </a:path>
            </a:pathLst>
          </a:custGeom>
          <a:blipFill>
            <a:blip r:embed="rId3"/>
            <a:stretch>
              <a:fillRect/>
            </a:stretch>
          </a:blipFill>
        </p:spPr>
        <p:txBody>
          <a:bodyPr/>
          <a:lstStyle/>
          <a:p>
            <a:endParaRPr lang="en-US"/>
          </a:p>
        </p:txBody>
      </p:sp>
      <p:sp>
        <p:nvSpPr>
          <p:cNvPr id="7" name="Freeform 7"/>
          <p:cNvSpPr/>
          <p:nvPr/>
        </p:nvSpPr>
        <p:spPr>
          <a:xfrm>
            <a:off x="198141" y="1765448"/>
            <a:ext cx="1570636" cy="389646"/>
          </a:xfrm>
          <a:custGeom>
            <a:avLst/>
            <a:gdLst/>
            <a:ahLst/>
            <a:cxnLst/>
            <a:rect l="l" t="t" r="r" b="b"/>
            <a:pathLst>
              <a:path w="1570636" h="389646">
                <a:moveTo>
                  <a:pt x="0" y="0"/>
                </a:moveTo>
                <a:lnTo>
                  <a:pt x="1570637" y="0"/>
                </a:lnTo>
                <a:lnTo>
                  <a:pt x="1570637" y="389646"/>
                </a:lnTo>
                <a:lnTo>
                  <a:pt x="0" y="389646"/>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2664000" y="2782039"/>
            <a:ext cx="3777513" cy="446294"/>
            <a:chOff x="0" y="0"/>
            <a:chExt cx="1920898" cy="226944"/>
          </a:xfrm>
        </p:grpSpPr>
        <p:sp>
          <p:nvSpPr>
            <p:cNvPr id="9" name="Freeform 9"/>
            <p:cNvSpPr/>
            <p:nvPr/>
          </p:nvSpPr>
          <p:spPr>
            <a:xfrm>
              <a:off x="0" y="0"/>
              <a:ext cx="1920897" cy="226944"/>
            </a:xfrm>
            <a:custGeom>
              <a:avLst/>
              <a:gdLst/>
              <a:ahLst/>
              <a:cxnLst/>
              <a:rect l="l" t="t" r="r" b="b"/>
              <a:pathLst>
                <a:path w="1920897" h="226944">
                  <a:moveTo>
                    <a:pt x="53286" y="0"/>
                  </a:moveTo>
                  <a:lnTo>
                    <a:pt x="1867611" y="0"/>
                  </a:lnTo>
                  <a:cubicBezTo>
                    <a:pt x="1881743" y="0"/>
                    <a:pt x="1895297" y="5614"/>
                    <a:pt x="1905290" y="15607"/>
                  </a:cubicBezTo>
                  <a:cubicBezTo>
                    <a:pt x="1915283" y="25600"/>
                    <a:pt x="1920897" y="39154"/>
                    <a:pt x="1920897" y="53286"/>
                  </a:cubicBezTo>
                  <a:lnTo>
                    <a:pt x="1920897" y="173658"/>
                  </a:lnTo>
                  <a:cubicBezTo>
                    <a:pt x="1920897" y="187790"/>
                    <a:pt x="1915283" y="201344"/>
                    <a:pt x="1905290" y="211337"/>
                  </a:cubicBezTo>
                  <a:cubicBezTo>
                    <a:pt x="1895297" y="221330"/>
                    <a:pt x="1881743" y="226944"/>
                    <a:pt x="1867611" y="226944"/>
                  </a:cubicBezTo>
                  <a:lnTo>
                    <a:pt x="53286" y="226944"/>
                  </a:lnTo>
                  <a:cubicBezTo>
                    <a:pt x="39154" y="226944"/>
                    <a:pt x="25600" y="221330"/>
                    <a:pt x="15607" y="211337"/>
                  </a:cubicBezTo>
                  <a:cubicBezTo>
                    <a:pt x="5614" y="201344"/>
                    <a:pt x="0" y="187790"/>
                    <a:pt x="0" y="173658"/>
                  </a:cubicBezTo>
                  <a:lnTo>
                    <a:pt x="0" y="53286"/>
                  </a:lnTo>
                  <a:cubicBezTo>
                    <a:pt x="0" y="39154"/>
                    <a:pt x="5614" y="25600"/>
                    <a:pt x="15607" y="15607"/>
                  </a:cubicBezTo>
                  <a:cubicBezTo>
                    <a:pt x="25600" y="5614"/>
                    <a:pt x="39154" y="0"/>
                    <a:pt x="53286" y="0"/>
                  </a:cubicBezTo>
                  <a:close/>
                </a:path>
              </a:pathLst>
            </a:custGeom>
            <a:solidFill>
              <a:srgbClr val="4598D7"/>
            </a:solidFill>
          </p:spPr>
          <p:txBody>
            <a:bodyPr/>
            <a:lstStyle/>
            <a:p>
              <a:endParaRPr lang="en-US"/>
            </a:p>
          </p:txBody>
        </p:sp>
        <p:sp>
          <p:nvSpPr>
            <p:cNvPr id="10" name="TextBox 10"/>
            <p:cNvSpPr txBox="1"/>
            <p:nvPr/>
          </p:nvSpPr>
          <p:spPr>
            <a:xfrm>
              <a:off x="0" y="-9525"/>
              <a:ext cx="1920898" cy="236469"/>
            </a:xfrm>
            <a:prstGeom prst="rect">
              <a:avLst/>
            </a:prstGeom>
          </p:spPr>
          <p:txBody>
            <a:bodyPr lIns="50800" tIns="50800" rIns="50800" bIns="50800" rtlCol="0" anchor="ctr"/>
            <a:lstStyle/>
            <a:p>
              <a:pPr algn="ctr">
                <a:lnSpc>
                  <a:spcPts val="998"/>
                </a:lnSpc>
              </a:pPr>
              <a:endParaRPr/>
            </a:p>
          </p:txBody>
        </p:sp>
      </p:grpSp>
      <p:sp>
        <p:nvSpPr>
          <p:cNvPr id="11" name="TextBox 11"/>
          <p:cNvSpPr txBox="1"/>
          <p:nvPr/>
        </p:nvSpPr>
        <p:spPr>
          <a:xfrm>
            <a:off x="195766" y="2301392"/>
            <a:ext cx="2358737" cy="840999"/>
          </a:xfrm>
          <a:prstGeom prst="rect">
            <a:avLst/>
          </a:prstGeom>
        </p:spPr>
        <p:txBody>
          <a:bodyPr lIns="0" tIns="0" rIns="0" bIns="0" rtlCol="0" anchor="t">
            <a:spAutoFit/>
          </a:bodyPr>
          <a:lstStyle/>
          <a:p>
            <a:pPr algn="l">
              <a:lnSpc>
                <a:spcPts val="2258"/>
              </a:lnSpc>
            </a:pPr>
            <a:r>
              <a:rPr lang="pa-IN" sz="1612"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ਕੀ ਤੁਸੀਂ ਪਛਾਣ ਚੋਰੀ, ਠੱਗੀ ਜਾਂ ਸਾਈਬਰ ਅਪਰਾਧ ਨੂੰ ਲੈ ਕੇ ਚਿੰਤਤ ਹੋ?</a:t>
            </a:r>
            <a:endParaRPr lang="en-US" sz="1612"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endParaRPr>
          </a:p>
        </p:txBody>
      </p:sp>
      <p:sp>
        <p:nvSpPr>
          <p:cNvPr id="12" name="TextBox 12"/>
          <p:cNvSpPr txBox="1"/>
          <p:nvPr/>
        </p:nvSpPr>
        <p:spPr>
          <a:xfrm>
            <a:off x="198141" y="3240239"/>
            <a:ext cx="2480932" cy="196721"/>
          </a:xfrm>
          <a:prstGeom prst="rect">
            <a:avLst/>
          </a:prstGeom>
        </p:spPr>
        <p:txBody>
          <a:bodyPr lIns="0" tIns="0" rIns="0" bIns="0" rtlCol="0" anchor="t">
            <a:spAutoFit/>
          </a:bodyPr>
          <a:lstStyle/>
          <a:p>
            <a:pPr>
              <a:lnSpc>
                <a:spcPts val="1787"/>
              </a:lnSpc>
            </a:pPr>
            <a:r>
              <a:rPr lang="en-US" sz="1276"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IDCARE </a:t>
            </a:r>
            <a:r>
              <a:rPr lang="pa-IN" sz="1276"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ਨਾਲ ਮੁੜ ਕੰਟਰੋਲ ਹਾਸਲ ਕਰੋ</a:t>
            </a:r>
            <a:endParaRPr lang="en-US" sz="1276"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endParaRPr>
          </a:p>
        </p:txBody>
      </p:sp>
      <p:sp>
        <p:nvSpPr>
          <p:cNvPr id="13" name="TextBox 13"/>
          <p:cNvSpPr txBox="1"/>
          <p:nvPr/>
        </p:nvSpPr>
        <p:spPr>
          <a:xfrm>
            <a:off x="195766" y="3556978"/>
            <a:ext cx="2358737" cy="2513509"/>
          </a:xfrm>
          <a:prstGeom prst="rect">
            <a:avLst/>
          </a:prstGeom>
        </p:spPr>
        <p:txBody>
          <a:bodyPr lIns="0" tIns="0" rIns="0" bIns="0" rtlCol="0" anchor="t">
            <a:spAutoFit/>
          </a:bodyPr>
          <a:lstStyle/>
          <a:p>
            <a:pPr algn="l">
              <a:lnSpc>
                <a:spcPts val="1396"/>
              </a:lnSpc>
            </a:pPr>
            <a:r>
              <a:rPr lang="pa-IN" sz="997"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ਹਰ ਸਾਲ, 10 ਲੱਖ ਤੋਂ ਵੱਧ ਆਸਟ੍ਰੇਲੀਆਈ ਲੋਕ ਠੱਗੀ, ਸਾਈਬਰ ਅਪਰਾਧ ਅਤੇ ਪਛਾਣ ਚੋਰੀ ਤੋਂ ਪ੍ਰਭਾਵਿਤ ਹੁੰਦੇ ਹਨ।</a:t>
            </a:r>
            <a:endParaRPr lang="en-AU" sz="997"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396"/>
              </a:lnSpc>
            </a:pPr>
            <a:endParaRPr lang="pa-IN" sz="997"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396"/>
              </a:lnSpc>
            </a:pPr>
            <a:r>
              <a:rPr lang="pa-IN" sz="997"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ਜੇਕਰ ਤੁਸੀਂ ਵੀ ਪ੍ਰਭਾਵਿਤ ਹੋਏ ਹੋ, ਤਾਂ ਸ਼ਰਮਿੰਦਗੀ ਮਹਿਸੂਸ ਨਾ ਕਰੋ — ਤੁਸੀਂ ਇਕੱਲੇ ਨਹੀਂ ਹੋ।</a:t>
            </a:r>
            <a:endParaRPr lang="en-AU" sz="997"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396"/>
              </a:lnSpc>
            </a:pPr>
            <a:endParaRPr lang="en-US" sz="997"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nSpc>
                <a:spcPts val="1396"/>
              </a:lnSpc>
            </a:pPr>
            <a:r>
              <a:rPr lang="en-US" sz="997"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IDCARE </a:t>
            </a:r>
            <a:r>
              <a:rPr lang="pa-IN" sz="997"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ਇੱਕ ਮੁਫ਼ਤ ਰਾਸ਼ਟਰੀ ਪੱਧਰ ਦੀ ਪਛਾਣ ਅਤੇ ਸਾਈਬਰ ਸਹਾਇਤਾ ਸੇਵਾ ਹੈ।</a:t>
            </a:r>
            <a:endParaRPr lang="en-AU" sz="997"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nSpc>
                <a:spcPts val="1396"/>
              </a:lnSpc>
            </a:pPr>
            <a:endParaRPr lang="pa-IN" sz="997"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nSpc>
                <a:spcPts val="1396"/>
              </a:lnSpc>
            </a:pPr>
            <a:r>
              <a:rPr lang="pa-IN" sz="997"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ਸਾਡੇ </a:t>
            </a:r>
            <a:r>
              <a:rPr lang="pa-IN" sz="997"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ਮਾਹਰ </a:t>
            </a:r>
            <a:r>
              <a:rPr lang="pa-IN" sz="997"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ਪਛਾਣ ਅਤੇ ਸਾਈਬਰ ਸੁਰੱਖਿਆ ਕੇਸ ਮੈਨੇਜਰ ਤੁਹਾਨੂੰ ਮੁੜ ਕੰਟਰੋਲ ਹਾਸਲ ਕਰਨ ਅਤੇ ਇਸ ਵਿਚੋਂ ਉਭਰਨ ਵਿੱਚ ਮੱਦਦ ਕਰਨ ਲਈ ਨਿੱਜੀ, ਮੁਫ਼ਤ ਸਹਾਇਤਾ ਦੀ ਪੇਸ਼ਕਸ਼ ਕਰਦੇ ਹਨ।</a:t>
            </a:r>
            <a:endParaRPr lang="en-US" sz="997"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p:txBody>
      </p:sp>
      <p:sp>
        <p:nvSpPr>
          <p:cNvPr id="14" name="TextBox 14"/>
          <p:cNvSpPr txBox="1"/>
          <p:nvPr/>
        </p:nvSpPr>
        <p:spPr>
          <a:xfrm>
            <a:off x="154846" y="6131564"/>
            <a:ext cx="1520827" cy="1302793"/>
          </a:xfrm>
          <a:prstGeom prst="rect">
            <a:avLst/>
          </a:prstGeom>
        </p:spPr>
        <p:txBody>
          <a:bodyPr wrap="square" lIns="0" tIns="0" rIns="0" bIns="0" rtlCol="0" anchor="t">
            <a:spAutoFit/>
          </a:bodyPr>
          <a:lstStyle/>
          <a:p>
            <a:pPr algn="l">
              <a:lnSpc>
                <a:spcPts val="2754"/>
              </a:lnSpc>
            </a:pPr>
            <a:r>
              <a:rPr lang="pa-IN" b="1" dirty="0">
                <a:solidFill>
                  <a:srgbClr val="0B5184"/>
                </a:solidFill>
                <a:latin typeface="Montserrat Bold"/>
                <a:ea typeface="Montserrat Bold"/>
                <a:cs typeface="Montserrat Bold"/>
                <a:sym typeface="Montserrat Bold"/>
              </a:rPr>
              <a:t>ਸੰਪਰਕ ਜਾਣਕਾਰੀ</a:t>
            </a:r>
            <a:r>
              <a:rPr lang="en-AU" b="1" dirty="0">
                <a:solidFill>
                  <a:srgbClr val="0B5184"/>
                </a:solidFill>
                <a:latin typeface="Montserrat Bold"/>
                <a:ea typeface="Montserrat Bold"/>
                <a:cs typeface="Montserrat Bold"/>
                <a:sym typeface="Montserrat Bold"/>
              </a:rPr>
              <a:t> </a:t>
            </a:r>
            <a:br>
              <a:rPr lang="en-AU" b="1" dirty="0">
                <a:solidFill>
                  <a:srgbClr val="0B5184"/>
                </a:solidFill>
                <a:latin typeface="Montserrat Bold"/>
                <a:ea typeface="Montserrat Bold"/>
                <a:cs typeface="Montserrat Bold"/>
                <a:sym typeface="Montserrat Bold"/>
              </a:rPr>
            </a:br>
            <a:r>
              <a:rPr lang="en-US" sz="1721" b="1" dirty="0">
                <a:solidFill>
                  <a:srgbClr val="020202"/>
                </a:solidFill>
                <a:latin typeface="Montserrat Bold"/>
                <a:ea typeface="Montserrat Bold"/>
                <a:cs typeface="Montserrat Bold"/>
                <a:sym typeface="Montserrat Bold"/>
              </a:rPr>
              <a:t>1800 595 160</a:t>
            </a:r>
          </a:p>
          <a:p>
            <a:pPr algn="l">
              <a:lnSpc>
                <a:spcPts val="1893"/>
              </a:lnSpc>
            </a:pPr>
            <a:r>
              <a:rPr lang="en-US" sz="1352" b="1" dirty="0">
                <a:solidFill>
                  <a:srgbClr val="020202"/>
                </a:solidFill>
                <a:latin typeface="Montserrat Bold"/>
                <a:ea typeface="Montserrat Bold"/>
                <a:cs typeface="Montserrat Bold"/>
                <a:sym typeface="Montserrat Bold"/>
              </a:rPr>
              <a:t>www.idcare.org</a:t>
            </a:r>
          </a:p>
        </p:txBody>
      </p:sp>
      <p:sp>
        <p:nvSpPr>
          <p:cNvPr id="15" name="TextBox 15"/>
          <p:cNvSpPr txBox="1"/>
          <p:nvPr/>
        </p:nvSpPr>
        <p:spPr>
          <a:xfrm>
            <a:off x="2983699" y="2874495"/>
            <a:ext cx="2337601" cy="202171"/>
          </a:xfrm>
          <a:prstGeom prst="rect">
            <a:avLst/>
          </a:prstGeom>
        </p:spPr>
        <p:txBody>
          <a:bodyPr wrap="square" lIns="0" tIns="0" rIns="0" bIns="0" rtlCol="0" anchor="t">
            <a:spAutoFit/>
          </a:bodyPr>
          <a:lstStyle/>
          <a:p>
            <a:pPr algn="l">
              <a:lnSpc>
                <a:spcPts val="1879"/>
              </a:lnSpc>
            </a:pPr>
            <a:r>
              <a:rPr lang="en-US" sz="1050" b="1" dirty="0">
                <a:solidFill>
                  <a:srgbClr val="FFFFFF"/>
                </a:solidFill>
                <a:latin typeface="Nirmala Text" panose="020B0502040204020203" pitchFamily="34" charset="0"/>
                <a:ea typeface="Nirmala Text" panose="020B0502040204020203" pitchFamily="34" charset="0"/>
                <a:cs typeface="Nirmala Text" panose="020B0502040204020203" pitchFamily="34" charset="0"/>
                <a:sym typeface="Montserrat Bold"/>
              </a:rPr>
              <a:t>IDCARE </a:t>
            </a:r>
            <a:r>
              <a:rPr lang="pa-IN" sz="1050" b="1" dirty="0">
                <a:solidFill>
                  <a:srgbClr val="FFFFFF"/>
                </a:solidFill>
                <a:latin typeface="Nirmala Text" panose="020B0502040204020203" pitchFamily="34" charset="0"/>
                <a:ea typeface="Nirmala Text" panose="020B0502040204020203" pitchFamily="34" charset="0"/>
                <a:cs typeface="Nirmala Text" panose="020B0502040204020203" pitchFamily="34" charset="0"/>
                <a:sym typeface="Montserrat Bold"/>
              </a:rPr>
              <a:t>ਤੁਹਾਡੀ ਮੱਦਦ ਕਰ ਸਕਦਾ ਹੈ ਜੇਕਰ:</a:t>
            </a:r>
          </a:p>
        </p:txBody>
      </p:sp>
      <p:sp>
        <p:nvSpPr>
          <p:cNvPr id="16" name="TextBox 16"/>
          <p:cNvSpPr txBox="1"/>
          <p:nvPr/>
        </p:nvSpPr>
        <p:spPr>
          <a:xfrm>
            <a:off x="2983699" y="3433100"/>
            <a:ext cx="2182755" cy="3743910"/>
          </a:xfrm>
          <a:prstGeom prst="rect">
            <a:avLst/>
          </a:prstGeom>
        </p:spPr>
        <p:txBody>
          <a:bodyPr lIns="0" tIns="0" rIns="0" bIns="0" rtlCol="0" anchor="t">
            <a:spAutoFit/>
          </a:bodyPr>
          <a:lstStyle/>
          <a:p>
            <a:pPr>
              <a:lnSpc>
                <a:spcPts val="1399"/>
              </a:lnSpc>
            </a:pPr>
            <a:r>
              <a:rPr lang="en-US"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rPr>
              <a:t>✓ </a:t>
            </a:r>
            <a:r>
              <a:rPr lang="pa-IN"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ਤੁਹਾਨੂੰ ਪਤਾ ਲੱਗਦਾ ਹੈ ਕਿ ਕੋਈ ਤੁਹਾਡੀ ਪਛਾਣ ਵਰਤ ਰਿਹਾ ਹੈ</a:t>
            </a:r>
            <a:endParaRPr lang="en-AU"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nSpc>
                <a:spcPts val="1399"/>
              </a:lnSpc>
            </a:pPr>
            <a:endParaRPr lang="pa-IN"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nSpc>
                <a:spcPts val="1399"/>
              </a:lnSpc>
            </a:pPr>
            <a:r>
              <a:rPr lang="pa-IN"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rPr>
              <a:t>✓ ਤੁਸੀਂ ਗਲਤ ਲਿੰਕ 'ਤੇ ਕਲਿੱਕ ਕਰ ਦਿੰਦੇ ਹੋ</a:t>
            </a:r>
            <a:endParaRPr lang="en-AU"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nSpc>
                <a:spcPts val="1399"/>
              </a:lnSpc>
            </a:pPr>
            <a:endParaRPr lang="pa-IN"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nSpc>
                <a:spcPts val="1399"/>
              </a:lnSpc>
            </a:pPr>
            <a:r>
              <a:rPr lang="pa-IN"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rPr>
              <a:t>✓ ਤੁਸੀਂ ਕਿਸੇ ਨਕਲੀ ਵੈੱਬਸਾਈਟ 'ਤੇ ਚਲੇ ਜਾਂਦੇ ਹੋ</a:t>
            </a:r>
            <a:endParaRPr lang="en-AU"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nSpc>
                <a:spcPts val="1399"/>
              </a:lnSpc>
            </a:pPr>
            <a:endParaRPr lang="pa-IN"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nSpc>
                <a:spcPts val="1399"/>
              </a:lnSpc>
            </a:pPr>
            <a:r>
              <a:rPr lang="pa-IN"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rPr>
              <a:t>✓ ਤੁਸੀਂ ਗਲਤ ਕਾਲ ਦਾ ਜਵਾਬ ਦੇ ਦਿੰਦੇ ਹੋ</a:t>
            </a:r>
            <a:endParaRPr lang="en-AU"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nSpc>
                <a:spcPts val="1399"/>
              </a:lnSpc>
            </a:pPr>
            <a:endParaRPr lang="pa-IN"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nSpc>
                <a:spcPts val="1399"/>
              </a:lnSpc>
            </a:pPr>
            <a:r>
              <a:rPr lang="pa-IN"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rPr>
              <a:t>✓ ਤੁਸੀਂ ਆਪਣੀ ਨਿੱਜੀ ਜਾਣਕਾਰੀ ਕਿਸੇ ਅਪਰਾਧੀ ਨੂੰ ਦੇ ਬੈਠਦੇ ਹੋ</a:t>
            </a:r>
            <a:endParaRPr lang="en-AU"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nSpc>
                <a:spcPts val="1399"/>
              </a:lnSpc>
            </a:pPr>
            <a:endParaRPr lang="pa-IN"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nSpc>
                <a:spcPts val="1399"/>
              </a:lnSpc>
            </a:pPr>
            <a:r>
              <a:rPr lang="pa-IN"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rPr>
              <a:t>✓ ਤੁਸੀਂ ਆਪਣਾ ਬਟੂਆ ਗੁਆ ਲੈਂਦੇ ਹੋ</a:t>
            </a:r>
            <a:endParaRPr lang="en-AU"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nSpc>
                <a:spcPts val="1399"/>
              </a:lnSpc>
            </a:pPr>
            <a:endParaRPr lang="pa-IN"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nSpc>
                <a:spcPts val="1399"/>
              </a:lnSpc>
            </a:pPr>
            <a:r>
              <a:rPr lang="pa-IN"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rPr>
              <a:t>✓ ਤੁਹਾਡੇ ਘਰ 'ਚ ਚੋਰੀ ਹੋ ਜਾਂਦੀ ਹੈ</a:t>
            </a:r>
            <a:endParaRPr lang="en-AU"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nSpc>
                <a:spcPts val="1399"/>
              </a:lnSpc>
            </a:pPr>
            <a:endParaRPr lang="pa-IN"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nSpc>
                <a:spcPts val="1399"/>
              </a:lnSpc>
            </a:pPr>
            <a:r>
              <a:rPr lang="pa-IN"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rPr>
              <a:t>✓ ਤੁਹਾਡੀ ਡਾਕ ਚੋਰੀ ਹੋ ਜਾਂਦੀ ਹੈ</a:t>
            </a:r>
            <a:endParaRPr lang="en-AU"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nSpc>
                <a:spcPts val="1399"/>
              </a:lnSpc>
            </a:pPr>
            <a:endParaRPr lang="pa-IN"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nSpc>
                <a:spcPts val="1399"/>
              </a:lnSpc>
            </a:pPr>
            <a:r>
              <a:rPr lang="pa-IN"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rPr>
              <a:t>✓ ਕਿਸੇ ਰਿਸ਼ਤੇਦਾਰੀ ਜਾਂ ਨਿਵੇਸ਼ ਸੰਬੰਧੀ ਠੱਗੀ ਵਿੱਚ ਫੱਸ ਜਾਂਦੇ ਹੋ</a:t>
            </a:r>
            <a:endParaRPr lang="en-US" sz="999" b="1" dirty="0">
              <a:solidFill>
                <a:srgbClr val="071A30"/>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76270" y="2757632"/>
            <a:ext cx="2575461" cy="1408399"/>
          </a:xfrm>
          <a:prstGeom prst="rect">
            <a:avLst/>
          </a:prstGeom>
        </p:spPr>
        <p:txBody>
          <a:bodyPr lIns="0" tIns="0" rIns="0" bIns="0" rtlCol="0" anchor="t">
            <a:spAutoFit/>
          </a:bodyPr>
          <a:lstStyle/>
          <a:p>
            <a:pPr algn="ctr">
              <a:lnSpc>
                <a:spcPts val="1374"/>
              </a:lnSpc>
            </a:pPr>
            <a:r>
              <a:rPr lang="pa-IN" sz="916"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Semi-Bold"/>
              </a:rPr>
              <a:t>"ਸਾਡਾ ਮਿਸ਼ਨ ਸਰਲ ਹੈ: ਸਾਈਬਰ ਅਪਰਾਧ ਅਤੇ ਘੁਟਾਲਿਆਂ ਦੇ ਸਮੇਂ ਵਿੱਚ ਲੋਕਾਂ ਨੂੰ ਨਿਯੰਤਰਣ, ਮਾਣ-ਸਨਮਾਨ ਅਤੇ ਇਨਸਾਫ਼ ਦਾ ਅਹਿਸਾਸ ਦਿਵਾਉਣਾ।“</a:t>
            </a:r>
            <a:endParaRPr lang="en-AU" sz="916"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Semi-Bold"/>
            </a:endParaRPr>
          </a:p>
          <a:p>
            <a:pPr algn="ctr">
              <a:lnSpc>
                <a:spcPts val="1374"/>
              </a:lnSpc>
            </a:pPr>
            <a:endParaRPr lang="en-AU" sz="916" b="1" dirty="0">
              <a:solidFill>
                <a:srgbClr val="0B5184"/>
              </a:solidFill>
              <a:latin typeface="Montserrat Semi-Bold"/>
              <a:ea typeface="Montserrat Semi-Bold"/>
              <a:cs typeface="Montserrat Semi-Bold"/>
              <a:sym typeface="Montserrat Semi-Bold"/>
            </a:endParaRPr>
          </a:p>
          <a:p>
            <a:pPr algn="ctr">
              <a:lnSpc>
                <a:spcPts val="1374"/>
              </a:lnSpc>
            </a:pPr>
            <a:endParaRPr lang="en-AU" sz="916" b="1" dirty="0">
              <a:solidFill>
                <a:srgbClr val="0B5184"/>
              </a:solidFill>
              <a:latin typeface="Montserrat Semi-Bold"/>
              <a:ea typeface="Montserrat Semi-Bold"/>
              <a:cs typeface="Montserrat Semi-Bold"/>
              <a:sym typeface="Montserrat Semi-Bold"/>
            </a:endParaRPr>
          </a:p>
          <a:p>
            <a:pPr algn="ctr">
              <a:lnSpc>
                <a:spcPts val="1374"/>
              </a:lnSpc>
            </a:pPr>
            <a:endParaRPr lang="en-US" sz="916" b="1" dirty="0">
              <a:solidFill>
                <a:srgbClr val="0B5184"/>
              </a:solidFill>
              <a:latin typeface="Montserrat Semi-Bold"/>
              <a:ea typeface="Montserrat Semi-Bold"/>
              <a:cs typeface="Montserrat Semi-Bold"/>
              <a:sym typeface="Montserrat Semi-Bold"/>
            </a:endParaRPr>
          </a:p>
          <a:p>
            <a:pPr algn="ctr">
              <a:lnSpc>
                <a:spcPts val="1374"/>
              </a:lnSpc>
            </a:pPr>
            <a:r>
              <a:rPr lang="en-US" sz="916"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Semi-Bold"/>
              </a:rPr>
              <a:t> — </a:t>
            </a:r>
            <a:r>
              <a:rPr lang="pa-IN" sz="916"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Semi-Bold"/>
              </a:rPr>
              <a:t>ਡਾ. ਡੇਵਿਡ ਲੇਸੀ, ਸੰਸਥਾਪਕ ਅਤੇ ਗਰੁੱਪ ਸੀਈਓ, </a:t>
            </a:r>
            <a:r>
              <a:rPr lang="en-US" sz="916"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Semi-Bold"/>
              </a:rPr>
              <a:t>IDCARE</a:t>
            </a:r>
          </a:p>
        </p:txBody>
      </p:sp>
      <p:sp>
        <p:nvSpPr>
          <p:cNvPr id="3" name="Freeform 3"/>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5" name="TextBox 5"/>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6" name="TextBox 6"/>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603653" y="4241222"/>
            <a:ext cx="983899" cy="1176561"/>
          </a:xfrm>
          <a:custGeom>
            <a:avLst/>
            <a:gdLst/>
            <a:ahLst/>
            <a:cxnLst/>
            <a:rect l="l" t="t" r="r" b="b"/>
            <a:pathLst>
              <a:path w="983899" h="1176561">
                <a:moveTo>
                  <a:pt x="0" y="0"/>
                </a:moveTo>
                <a:lnTo>
                  <a:pt x="983899" y="0"/>
                </a:lnTo>
                <a:lnTo>
                  <a:pt x="983899" y="1176561"/>
                </a:lnTo>
                <a:lnTo>
                  <a:pt x="0" y="1176561"/>
                </a:lnTo>
                <a:lnTo>
                  <a:pt x="0" y="0"/>
                </a:lnTo>
                <a:close/>
              </a:path>
            </a:pathLst>
          </a:custGeom>
          <a:blipFill>
            <a:blip r:embed="rId4"/>
            <a:stretch>
              <a:fillRect/>
            </a:stretch>
          </a:blipFill>
        </p:spPr>
        <p:txBody>
          <a:bodyPr/>
          <a:lstStyle/>
          <a:p>
            <a:endParaRPr lang="en-US"/>
          </a:p>
        </p:txBody>
      </p:sp>
      <p:sp>
        <p:nvSpPr>
          <p:cNvPr id="4" name="Freeform 4"/>
          <p:cNvSpPr/>
          <p:nvPr/>
        </p:nvSpPr>
        <p:spPr>
          <a:xfrm>
            <a:off x="3422176" y="2762218"/>
            <a:ext cx="1346853" cy="892290"/>
          </a:xfrm>
          <a:custGeom>
            <a:avLst/>
            <a:gdLst/>
            <a:ahLst/>
            <a:cxnLst/>
            <a:rect l="l" t="t" r="r" b="b"/>
            <a:pathLst>
              <a:path w="1346853" h="892290">
                <a:moveTo>
                  <a:pt x="0" y="0"/>
                </a:moveTo>
                <a:lnTo>
                  <a:pt x="1346853" y="0"/>
                </a:lnTo>
                <a:lnTo>
                  <a:pt x="1346853" y="892290"/>
                </a:lnTo>
                <a:lnTo>
                  <a:pt x="0" y="892290"/>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6" name="TextBox 6"/>
          <p:cNvSpPr txBox="1"/>
          <p:nvPr/>
        </p:nvSpPr>
        <p:spPr>
          <a:xfrm>
            <a:off x="585142" y="1635891"/>
            <a:ext cx="4240496" cy="706604"/>
          </a:xfrm>
          <a:prstGeom prst="rect">
            <a:avLst/>
          </a:prstGeom>
        </p:spPr>
        <p:txBody>
          <a:bodyPr lIns="0" tIns="0" rIns="0" bIns="0" rtlCol="0" anchor="t">
            <a:spAutoFit/>
          </a:bodyPr>
          <a:lstStyle/>
          <a:p>
            <a:pPr>
              <a:lnSpc>
                <a:spcPts val="2958"/>
              </a:lnSpc>
            </a:pPr>
            <a:r>
              <a:rPr lang="pa-IN"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Semi-Bold"/>
              </a:rPr>
              <a:t>ਇਹ ਤੁਹਾਡੇ ਸੋਚਣ ਨਾਲੋਂ ਕਿਤੇ ਜ਼ਿਆਦਾ ਕੀਮਤੀ ਹੈ!</a:t>
            </a:r>
            <a:endParaRPr lang="en-US"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Semi-Bold"/>
            </a:endParaRPr>
          </a:p>
        </p:txBody>
      </p:sp>
      <p:sp>
        <p:nvSpPr>
          <p:cNvPr id="7" name="TextBox 7"/>
          <p:cNvSpPr txBox="1"/>
          <p:nvPr/>
        </p:nvSpPr>
        <p:spPr>
          <a:xfrm>
            <a:off x="558971" y="2732462"/>
            <a:ext cx="2521084" cy="3061992"/>
          </a:xfrm>
          <a:prstGeom prst="rect">
            <a:avLst/>
          </a:prstGeom>
        </p:spPr>
        <p:txBody>
          <a:bodyPr lIns="0" tIns="0" rIns="0" bIns="0" rtlCol="0" anchor="t">
            <a:spAutoFit/>
          </a:bodyPr>
          <a:lstStyle/>
          <a:p>
            <a:pPr algn="l">
              <a:lnSpc>
                <a:spcPts val="1575"/>
              </a:lnSpc>
            </a:pPr>
            <a:r>
              <a:rPr lang="pa-IN"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ਤੁਹਾਡੀ ਸਨਾਖ਼ਤ ਮਹੱਤਵਪੂਰਨ ਹੈ। ਜੇਕਰ ਕੋਈ ਠੱਗ ਇਸਨੂੰ ਹਾਸਲ ਕਰ ਲੈਂਦਾ ਹੈ, ਤਾਂ ਉਹ ਇਸਦੀ ਵਰਤੋਂ ਤੁਹਾਡੇ ਪੈਸੇ ਚੋਰੀ ਕਰਨ, </a:t>
            </a:r>
            <a:r>
              <a:rPr lang="pa-IN" sz="1050"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ਤੁਹਾਡੇ</a:t>
            </a:r>
            <a:r>
              <a:rPr lang="pa-IN"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 ਨਾਮ 'ਤੇ ਖਾਤੇ ਖੋਲ੍ਹਣ ਲਈ ਕਰ ਸਕਦਾ ਹੈ ਅਤੇ ਤੁਹਾਡੀ ਜ਼ਿੰਦਗੀ ਵਿੱਚ ਗੰਭੀਰ ਨੁਕਸਾਨ ਪਹੁੰਚਾ ਸਕਦਾ ਹੈ।</a:t>
            </a:r>
            <a:endParaRPr lang="en-US"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575"/>
              </a:lnSpc>
            </a:pPr>
            <a:endParaRPr lang="en-US"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575"/>
              </a:lnSpc>
            </a:pPr>
            <a:endParaRPr lang="en-US"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nSpc>
                <a:spcPts val="1575"/>
              </a:lnSpc>
            </a:pPr>
            <a:r>
              <a:rPr lang="pa-IN"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ਬਹੁਤ ਸਾਰੇ ਲੋਕਾਂ ਨੂੰ ਇਹ ਅਹਿਸਾਸ ਨਹੀਂ ਹੁੰਦਾ ਕਿ ਇਹ ਕਿੰਨਾ ਅਸਾਨੀ ਨਾਲ ਹੋ ਸਕਦਾ ਹੈ, ਜਾਂ ਇਸਨੂੰ ਠੀਕ ਕਰਨਾ ਕਿੰਨਾ ਔਖਾ ਹੋ ਸਕਦਾ ਹੈ। ਇਹ ਗਾਈਡ ਤੁਹਾਨੂੰ ਆਪਣੀ ਨਿੱਜੀ ਜਾਣਕਾਰੀ ਦੀ ਰੱਖਿਆ ਕਰਨ ਅਤੇ ਠੱਗੀ ਅਤੇ ਸਨਾਖ਼ਤ ਚੋਰੀ ਹੋਣ ਤੋਂ ਬਚਣ ਲਈ ਸਧਾਰਨ, ਅਮਲ ਕਰਨ ਯੋਗ ਕਦਮ ਦੱਸਦੀ ਹੈ।</a:t>
            </a:r>
            <a:endParaRPr lang="en-US"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575"/>
              </a:lnSpc>
            </a:pPr>
            <a:endParaRPr lang="en-US" sz="1050" b="1" dirty="0">
              <a:solidFill>
                <a:srgbClr val="0B5184"/>
              </a:solidFill>
              <a:latin typeface="Montserrat Medium"/>
              <a:ea typeface="Montserrat Medium"/>
              <a:cs typeface="Montserrat Medium"/>
              <a:sym typeface="Montserrat Medium"/>
            </a:endParaRPr>
          </a:p>
        </p:txBody>
      </p:sp>
      <p:sp>
        <p:nvSpPr>
          <p:cNvPr id="8" name="TextBox 8"/>
          <p:cNvSpPr txBox="1"/>
          <p:nvPr/>
        </p:nvSpPr>
        <p:spPr>
          <a:xfrm>
            <a:off x="532800" y="1083187"/>
            <a:ext cx="4345180" cy="388504"/>
          </a:xfrm>
          <a:prstGeom prst="rect">
            <a:avLst/>
          </a:prstGeom>
        </p:spPr>
        <p:txBody>
          <a:bodyPr lIns="0" tIns="0" rIns="0" bIns="0" rtlCol="0" anchor="t">
            <a:spAutoFit/>
          </a:bodyPr>
          <a:lstStyle/>
          <a:p>
            <a:pPr marL="0" lvl="1" indent="0" algn="just">
              <a:lnSpc>
                <a:spcPts val="3519"/>
              </a:lnSpc>
            </a:pPr>
            <a:r>
              <a:rPr lang="pa-IN" sz="2800" b="1" spc="-87"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Codec Pro Bold"/>
              </a:rPr>
              <a:t>ਆਪਣੀ ਸਨਾਖ਼ਤ ਦੀ ਰੱਖਿਆ ਕਰੋ</a:t>
            </a:r>
            <a:endParaRPr lang="en-US" sz="2800" b="1" spc="-87"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Codec Pro Bold"/>
            </a:endParaRPr>
          </a:p>
        </p:txBody>
      </p:sp>
      <p:sp>
        <p:nvSpPr>
          <p:cNvPr id="9" name="TextBox 9"/>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10" name="TextBox 10"/>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843282"/>
            <a:ext cx="1494348" cy="3639396"/>
            <a:chOff x="0" y="0"/>
            <a:chExt cx="1992464" cy="4852529"/>
          </a:xfrm>
        </p:grpSpPr>
        <p:pic>
          <p:nvPicPr>
            <p:cNvPr id="3" name="Picture 3"/>
            <p:cNvPicPr>
              <a:picLocks noChangeAspect="1"/>
            </p:cNvPicPr>
            <p:nvPr/>
          </p:nvPicPr>
          <p:blipFill>
            <a:blip r:embed="rId2"/>
            <a:srcRect l="36296" r="36296"/>
            <a:stretch>
              <a:fillRect/>
            </a:stretch>
          </p:blipFill>
          <p:spPr>
            <a:xfrm>
              <a:off x="0" y="0"/>
              <a:ext cx="1992464" cy="4852529"/>
            </a:xfrm>
            <a:prstGeom prst="rect">
              <a:avLst/>
            </a:prstGeom>
          </p:spPr>
        </p:pic>
      </p:grpSp>
      <p:sp>
        <p:nvSpPr>
          <p:cNvPr id="4" name="Freeform 4"/>
          <p:cNvSpPr/>
          <p:nvPr/>
        </p:nvSpPr>
        <p:spPr>
          <a:xfrm>
            <a:off x="1189970" y="2843282"/>
            <a:ext cx="304378" cy="304378"/>
          </a:xfrm>
          <a:custGeom>
            <a:avLst/>
            <a:gdLst/>
            <a:ahLst/>
            <a:cxnLst/>
            <a:rect l="l" t="t" r="r" b="b"/>
            <a:pathLst>
              <a:path w="304378" h="304378">
                <a:moveTo>
                  <a:pt x="0" y="0"/>
                </a:moveTo>
                <a:lnTo>
                  <a:pt x="304378" y="0"/>
                </a:lnTo>
                <a:lnTo>
                  <a:pt x="304378" y="304379"/>
                </a:lnTo>
                <a:lnTo>
                  <a:pt x="0" y="3043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532800" y="1159387"/>
            <a:ext cx="4260722" cy="588664"/>
          </a:xfrm>
          <a:prstGeom prst="rect">
            <a:avLst/>
          </a:prstGeom>
        </p:spPr>
        <p:txBody>
          <a:bodyPr lIns="0" tIns="0" rIns="0" bIns="0" rtlCol="0" anchor="t">
            <a:spAutoFit/>
          </a:bodyPr>
          <a:lstStyle/>
          <a:p>
            <a:pPr marL="0" lvl="1" indent="0" algn="l">
              <a:lnSpc>
                <a:spcPts val="4425"/>
              </a:lnSpc>
            </a:pPr>
            <a:r>
              <a:rPr lang="pa-IN" sz="4425" b="1" spc="-110" dirty="0">
                <a:solidFill>
                  <a:srgbClr val="0B5184"/>
                </a:solidFill>
                <a:latin typeface="Montserrat Semi-Bold"/>
                <a:ea typeface="Montserrat Semi-Bold"/>
                <a:cs typeface="Montserrat Semi-Bold"/>
                <a:sym typeface="Montserrat Semi-Bold"/>
              </a:rPr>
              <a:t>ਵਿਸ਼ਾ-ਸੂਚੀ</a:t>
            </a:r>
            <a:endParaRPr lang="en-US" sz="4425" b="1" spc="-110" dirty="0">
              <a:solidFill>
                <a:srgbClr val="0B5184"/>
              </a:solidFill>
              <a:latin typeface="Montserrat Semi-Bold"/>
              <a:ea typeface="Montserrat Semi-Bold"/>
              <a:cs typeface="Montserrat Semi-Bold"/>
              <a:sym typeface="Montserrat Semi-Bold"/>
            </a:endParaRPr>
          </a:p>
        </p:txBody>
      </p:sp>
      <p:sp>
        <p:nvSpPr>
          <p:cNvPr id="6" name="TextBox 6"/>
          <p:cNvSpPr txBox="1"/>
          <p:nvPr/>
        </p:nvSpPr>
        <p:spPr>
          <a:xfrm>
            <a:off x="1910860" y="2361698"/>
            <a:ext cx="726128" cy="441736"/>
          </a:xfrm>
          <a:prstGeom prst="rect">
            <a:avLst/>
          </a:prstGeom>
        </p:spPr>
        <p:txBody>
          <a:bodyPr lIns="0" tIns="0" rIns="0" bIns="0" rtlCol="0" anchor="t">
            <a:spAutoFit/>
          </a:bodyPr>
          <a:lstStyle/>
          <a:p>
            <a:pPr marL="0" lvl="1" indent="0" algn="ctr">
              <a:lnSpc>
                <a:spcPts val="3360"/>
              </a:lnSpc>
            </a:pPr>
            <a:r>
              <a:rPr lang="en-US" sz="3360" b="1" spc="-84">
                <a:solidFill>
                  <a:srgbClr val="0B5184"/>
                </a:solidFill>
                <a:latin typeface="Montserrat Bold"/>
                <a:ea typeface="Montserrat Bold"/>
                <a:cs typeface="Montserrat Bold"/>
                <a:sym typeface="Montserrat Bold"/>
              </a:rPr>
              <a:t>01</a:t>
            </a:r>
          </a:p>
        </p:txBody>
      </p:sp>
      <p:sp>
        <p:nvSpPr>
          <p:cNvPr id="7" name="TextBox 7"/>
          <p:cNvSpPr txBox="1"/>
          <p:nvPr/>
        </p:nvSpPr>
        <p:spPr>
          <a:xfrm>
            <a:off x="2852023" y="2309338"/>
            <a:ext cx="2131657" cy="449482"/>
          </a:xfrm>
          <a:prstGeom prst="rect">
            <a:avLst/>
          </a:prstGeom>
        </p:spPr>
        <p:txBody>
          <a:bodyPr lIns="0" tIns="0" rIns="0" bIns="0" rtlCol="0" anchor="t">
            <a:spAutoFit/>
          </a:bodyPr>
          <a:lstStyle/>
          <a:p>
            <a:pPr algn="l">
              <a:lnSpc>
                <a:spcPts val="1872"/>
              </a:lnSpc>
            </a:pPr>
            <a:r>
              <a:rPr lang="en-US" sz="1248"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Semi-Bold"/>
              </a:rPr>
              <a:t>IDCARE </a:t>
            </a:r>
            <a:r>
              <a:rPr lang="pa-IN" sz="1248"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Semi-Bold"/>
              </a:rPr>
              <a:t>ਦੀ ਤਿੰਨ ਕਦਮਾਂ ਵਾਲੀ ਜਵਾਬੀ-ਕਾਰਵਾਈ</a:t>
            </a:r>
            <a:endParaRPr lang="en-US" sz="1248"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Semi-Bold"/>
            </a:endParaRPr>
          </a:p>
        </p:txBody>
      </p:sp>
      <p:sp>
        <p:nvSpPr>
          <p:cNvPr id="8" name="Freeform 8"/>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1910860" y="3067862"/>
            <a:ext cx="726128" cy="441736"/>
          </a:xfrm>
          <a:prstGeom prst="rect">
            <a:avLst/>
          </a:prstGeom>
        </p:spPr>
        <p:txBody>
          <a:bodyPr lIns="0" tIns="0" rIns="0" bIns="0" rtlCol="0" anchor="t">
            <a:spAutoFit/>
          </a:bodyPr>
          <a:lstStyle/>
          <a:p>
            <a:pPr marL="0" lvl="1" indent="0" algn="ctr">
              <a:lnSpc>
                <a:spcPts val="3360"/>
              </a:lnSpc>
            </a:pPr>
            <a:r>
              <a:rPr lang="en-US" sz="3360" b="1" spc="-84">
                <a:solidFill>
                  <a:srgbClr val="0B5184"/>
                </a:solidFill>
                <a:latin typeface="Montserrat Bold"/>
                <a:ea typeface="Montserrat Bold"/>
                <a:cs typeface="Montserrat Bold"/>
                <a:sym typeface="Montserrat Bold"/>
              </a:rPr>
              <a:t>02</a:t>
            </a:r>
          </a:p>
        </p:txBody>
      </p:sp>
      <p:sp>
        <p:nvSpPr>
          <p:cNvPr id="10" name="TextBox 10"/>
          <p:cNvSpPr txBox="1"/>
          <p:nvPr/>
        </p:nvSpPr>
        <p:spPr>
          <a:xfrm>
            <a:off x="2852023" y="3133049"/>
            <a:ext cx="2131657" cy="205826"/>
          </a:xfrm>
          <a:prstGeom prst="rect">
            <a:avLst/>
          </a:prstGeom>
        </p:spPr>
        <p:txBody>
          <a:bodyPr lIns="0" tIns="0" rIns="0" bIns="0" rtlCol="0" anchor="t">
            <a:spAutoFit/>
          </a:bodyPr>
          <a:lstStyle/>
          <a:p>
            <a:pPr algn="l">
              <a:lnSpc>
                <a:spcPts val="1872"/>
              </a:lnSpc>
            </a:pPr>
            <a:r>
              <a:rPr lang="pa-IN" sz="1248"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Semi-Bold"/>
              </a:rPr>
              <a:t>ਰੁਕੋ। ਜਾਂਚੋ। ਬਚਾਓ।</a:t>
            </a:r>
            <a:endParaRPr lang="en-US" sz="1248"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Semi-Bold"/>
            </a:endParaRPr>
          </a:p>
        </p:txBody>
      </p:sp>
      <p:sp>
        <p:nvSpPr>
          <p:cNvPr id="11" name="TextBox 11"/>
          <p:cNvSpPr txBox="1"/>
          <p:nvPr/>
        </p:nvSpPr>
        <p:spPr>
          <a:xfrm>
            <a:off x="1910860" y="3774026"/>
            <a:ext cx="726128" cy="441736"/>
          </a:xfrm>
          <a:prstGeom prst="rect">
            <a:avLst/>
          </a:prstGeom>
        </p:spPr>
        <p:txBody>
          <a:bodyPr lIns="0" tIns="0" rIns="0" bIns="0" rtlCol="0" anchor="t">
            <a:spAutoFit/>
          </a:bodyPr>
          <a:lstStyle/>
          <a:p>
            <a:pPr marL="0" lvl="1" indent="0" algn="ctr">
              <a:lnSpc>
                <a:spcPts val="3360"/>
              </a:lnSpc>
            </a:pPr>
            <a:r>
              <a:rPr lang="en-US" sz="3360" b="1" spc="-84">
                <a:solidFill>
                  <a:srgbClr val="0B5184"/>
                </a:solidFill>
                <a:latin typeface="Montserrat Bold"/>
                <a:ea typeface="Montserrat Bold"/>
                <a:cs typeface="Montserrat Bold"/>
                <a:sym typeface="Montserrat Bold"/>
              </a:rPr>
              <a:t>03</a:t>
            </a:r>
          </a:p>
        </p:txBody>
      </p:sp>
      <p:sp>
        <p:nvSpPr>
          <p:cNvPr id="12" name="TextBox 12"/>
          <p:cNvSpPr txBox="1"/>
          <p:nvPr/>
        </p:nvSpPr>
        <p:spPr>
          <a:xfrm>
            <a:off x="2852023" y="3839213"/>
            <a:ext cx="2131657" cy="205826"/>
          </a:xfrm>
          <a:prstGeom prst="rect">
            <a:avLst/>
          </a:prstGeom>
        </p:spPr>
        <p:txBody>
          <a:bodyPr lIns="0" tIns="0" rIns="0" bIns="0" rtlCol="0" anchor="t">
            <a:spAutoFit/>
          </a:bodyPr>
          <a:lstStyle/>
          <a:p>
            <a:pPr algn="l">
              <a:lnSpc>
                <a:spcPts val="1872"/>
              </a:lnSpc>
            </a:pPr>
            <a:r>
              <a:rPr lang="pa-IN" sz="1248"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Semi-Bold"/>
              </a:rPr>
              <a:t>ਰਿਮੋਟ ਐਕਸੈਸ</a:t>
            </a:r>
          </a:p>
        </p:txBody>
      </p:sp>
      <p:sp>
        <p:nvSpPr>
          <p:cNvPr id="13" name="TextBox 13"/>
          <p:cNvSpPr txBox="1"/>
          <p:nvPr/>
        </p:nvSpPr>
        <p:spPr>
          <a:xfrm>
            <a:off x="1910860" y="4480190"/>
            <a:ext cx="726128" cy="441736"/>
          </a:xfrm>
          <a:prstGeom prst="rect">
            <a:avLst/>
          </a:prstGeom>
        </p:spPr>
        <p:txBody>
          <a:bodyPr lIns="0" tIns="0" rIns="0" bIns="0" rtlCol="0" anchor="t">
            <a:spAutoFit/>
          </a:bodyPr>
          <a:lstStyle/>
          <a:p>
            <a:pPr marL="0" lvl="1" indent="0" algn="ctr">
              <a:lnSpc>
                <a:spcPts val="3360"/>
              </a:lnSpc>
            </a:pPr>
            <a:r>
              <a:rPr lang="en-US" sz="3360" b="1" spc="-84">
                <a:solidFill>
                  <a:srgbClr val="0B5184"/>
                </a:solidFill>
                <a:latin typeface="Montserrat Bold"/>
                <a:ea typeface="Montserrat Bold"/>
                <a:cs typeface="Montserrat Bold"/>
                <a:sym typeface="Montserrat Bold"/>
              </a:rPr>
              <a:t>04</a:t>
            </a:r>
          </a:p>
        </p:txBody>
      </p:sp>
      <p:sp>
        <p:nvSpPr>
          <p:cNvPr id="14" name="TextBox 14"/>
          <p:cNvSpPr txBox="1"/>
          <p:nvPr/>
        </p:nvSpPr>
        <p:spPr>
          <a:xfrm>
            <a:off x="2852023" y="4545377"/>
            <a:ext cx="2131657" cy="205826"/>
          </a:xfrm>
          <a:prstGeom prst="rect">
            <a:avLst/>
          </a:prstGeom>
        </p:spPr>
        <p:txBody>
          <a:bodyPr lIns="0" tIns="0" rIns="0" bIns="0" rtlCol="0" anchor="t">
            <a:spAutoFit/>
          </a:bodyPr>
          <a:lstStyle/>
          <a:p>
            <a:pPr algn="l">
              <a:lnSpc>
                <a:spcPts val="1872"/>
              </a:lnSpc>
            </a:pPr>
            <a:r>
              <a:rPr lang="pa-IN" sz="1248"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Semi-Bold"/>
              </a:rPr>
              <a:t>ਪਾਸਵਰਡ</a:t>
            </a:r>
          </a:p>
        </p:txBody>
      </p:sp>
      <p:sp>
        <p:nvSpPr>
          <p:cNvPr id="15" name="TextBox 15"/>
          <p:cNvSpPr txBox="1"/>
          <p:nvPr/>
        </p:nvSpPr>
        <p:spPr>
          <a:xfrm>
            <a:off x="1910860" y="5186354"/>
            <a:ext cx="726128" cy="441736"/>
          </a:xfrm>
          <a:prstGeom prst="rect">
            <a:avLst/>
          </a:prstGeom>
        </p:spPr>
        <p:txBody>
          <a:bodyPr lIns="0" tIns="0" rIns="0" bIns="0" rtlCol="0" anchor="t">
            <a:spAutoFit/>
          </a:bodyPr>
          <a:lstStyle/>
          <a:p>
            <a:pPr marL="0" lvl="1" indent="0" algn="ctr">
              <a:lnSpc>
                <a:spcPts val="3360"/>
              </a:lnSpc>
            </a:pPr>
            <a:r>
              <a:rPr lang="en-US" sz="3360" b="1" spc="-84">
                <a:solidFill>
                  <a:srgbClr val="0B5184"/>
                </a:solidFill>
                <a:latin typeface="Montserrat Bold"/>
                <a:ea typeface="Montserrat Bold"/>
                <a:cs typeface="Montserrat Bold"/>
                <a:sym typeface="Montserrat Bold"/>
              </a:rPr>
              <a:t>05</a:t>
            </a:r>
          </a:p>
        </p:txBody>
      </p:sp>
      <p:sp>
        <p:nvSpPr>
          <p:cNvPr id="16" name="TextBox 16"/>
          <p:cNvSpPr txBox="1"/>
          <p:nvPr/>
        </p:nvSpPr>
        <p:spPr>
          <a:xfrm>
            <a:off x="2852023" y="5133995"/>
            <a:ext cx="2131657" cy="205826"/>
          </a:xfrm>
          <a:prstGeom prst="rect">
            <a:avLst/>
          </a:prstGeom>
        </p:spPr>
        <p:txBody>
          <a:bodyPr lIns="0" tIns="0" rIns="0" bIns="0" rtlCol="0" anchor="t">
            <a:spAutoFit/>
          </a:bodyPr>
          <a:lstStyle/>
          <a:p>
            <a:pPr algn="l">
              <a:lnSpc>
                <a:spcPts val="1872"/>
              </a:lnSpc>
            </a:pPr>
            <a:r>
              <a:rPr lang="pa-IN" sz="1248"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Semi-Bold"/>
              </a:rPr>
              <a:t>ਮਲਟੀ-ਫੈਕਟਰ ਪ੍ਰਮਾਣਿਕਤਾ</a:t>
            </a:r>
          </a:p>
        </p:txBody>
      </p:sp>
      <p:sp>
        <p:nvSpPr>
          <p:cNvPr id="17" name="TextBox 17"/>
          <p:cNvSpPr txBox="1"/>
          <p:nvPr/>
        </p:nvSpPr>
        <p:spPr>
          <a:xfrm>
            <a:off x="1910860" y="5892518"/>
            <a:ext cx="726128" cy="441736"/>
          </a:xfrm>
          <a:prstGeom prst="rect">
            <a:avLst/>
          </a:prstGeom>
        </p:spPr>
        <p:txBody>
          <a:bodyPr lIns="0" tIns="0" rIns="0" bIns="0" rtlCol="0" anchor="t">
            <a:spAutoFit/>
          </a:bodyPr>
          <a:lstStyle/>
          <a:p>
            <a:pPr marL="0" lvl="1" indent="0" algn="ctr">
              <a:lnSpc>
                <a:spcPts val="3360"/>
              </a:lnSpc>
            </a:pPr>
            <a:r>
              <a:rPr lang="en-US" sz="3360" b="1" spc="-84">
                <a:solidFill>
                  <a:srgbClr val="0B5184"/>
                </a:solidFill>
                <a:latin typeface="Montserrat Bold"/>
                <a:ea typeface="Montserrat Bold"/>
                <a:cs typeface="Montserrat Bold"/>
                <a:sym typeface="Montserrat Bold"/>
              </a:rPr>
              <a:t>06</a:t>
            </a:r>
          </a:p>
        </p:txBody>
      </p:sp>
      <p:sp>
        <p:nvSpPr>
          <p:cNvPr id="18" name="TextBox 18"/>
          <p:cNvSpPr txBox="1"/>
          <p:nvPr/>
        </p:nvSpPr>
        <p:spPr>
          <a:xfrm>
            <a:off x="2852023" y="5957705"/>
            <a:ext cx="2131657" cy="205826"/>
          </a:xfrm>
          <a:prstGeom prst="rect">
            <a:avLst/>
          </a:prstGeom>
        </p:spPr>
        <p:txBody>
          <a:bodyPr lIns="0" tIns="0" rIns="0" bIns="0" rtlCol="0" anchor="t">
            <a:spAutoFit/>
          </a:bodyPr>
          <a:lstStyle/>
          <a:p>
            <a:pPr algn="l">
              <a:lnSpc>
                <a:spcPts val="1872"/>
              </a:lnSpc>
            </a:pPr>
            <a:r>
              <a:rPr lang="pa-IN" sz="1248"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Semi-Bold"/>
              </a:rPr>
              <a:t>ਕ੍ਰੈਡਿਟ ਰਿਪੋਰਟਾਂ</a:t>
            </a:r>
            <a:endParaRPr lang="en-US" sz="1248"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Semi-Bold"/>
            </a:endParaRPr>
          </a:p>
        </p:txBody>
      </p:sp>
      <p:sp>
        <p:nvSpPr>
          <p:cNvPr id="19" name="TextBox 19"/>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20" name="TextBox 20"/>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21" name="TextBox 21"/>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iii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268817" y="2777873"/>
            <a:ext cx="271310" cy="271310"/>
          </a:xfrm>
          <a:custGeom>
            <a:avLst/>
            <a:gdLst/>
            <a:ahLst/>
            <a:cxnLst/>
            <a:rect l="l" t="t" r="r" b="b"/>
            <a:pathLst>
              <a:path w="271310" h="271310">
                <a:moveTo>
                  <a:pt x="0" y="0"/>
                </a:moveTo>
                <a:lnTo>
                  <a:pt x="271310" y="0"/>
                </a:lnTo>
                <a:lnTo>
                  <a:pt x="271310" y="271310"/>
                </a:lnTo>
                <a:lnTo>
                  <a:pt x="0" y="2713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a:off x="1286990" y="5072397"/>
            <a:ext cx="271310" cy="271310"/>
          </a:xfrm>
          <a:custGeom>
            <a:avLst/>
            <a:gdLst/>
            <a:ahLst/>
            <a:cxnLst/>
            <a:rect l="l" t="t" r="r" b="b"/>
            <a:pathLst>
              <a:path w="271310" h="271310">
                <a:moveTo>
                  <a:pt x="0" y="0"/>
                </a:moveTo>
                <a:lnTo>
                  <a:pt x="271311" y="0"/>
                </a:lnTo>
                <a:lnTo>
                  <a:pt x="271311" y="271311"/>
                </a:lnTo>
                <a:lnTo>
                  <a:pt x="0" y="2713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3493845" y="4128813"/>
            <a:ext cx="1834155" cy="2515976"/>
            <a:chOff x="0" y="0"/>
            <a:chExt cx="2445539" cy="3354635"/>
          </a:xfrm>
        </p:grpSpPr>
        <p:pic>
          <p:nvPicPr>
            <p:cNvPr id="5" name="Picture 5"/>
            <p:cNvPicPr>
              <a:picLocks noChangeAspect="1"/>
            </p:cNvPicPr>
            <p:nvPr/>
          </p:nvPicPr>
          <p:blipFill>
            <a:blip r:embed="rId4"/>
            <a:srcRect l="29707" r="21723"/>
            <a:stretch>
              <a:fillRect/>
            </a:stretch>
          </p:blipFill>
          <p:spPr>
            <a:xfrm>
              <a:off x="0" y="0"/>
              <a:ext cx="2445539" cy="3354635"/>
            </a:xfrm>
            <a:prstGeom prst="rect">
              <a:avLst/>
            </a:prstGeom>
          </p:spPr>
        </p:pic>
      </p:grpSp>
      <p:sp>
        <p:nvSpPr>
          <p:cNvPr id="6" name="Freeform 6"/>
          <p:cNvSpPr/>
          <p:nvPr/>
        </p:nvSpPr>
        <p:spPr>
          <a:xfrm rot="5400000">
            <a:off x="1268817" y="3838964"/>
            <a:ext cx="271310" cy="271310"/>
          </a:xfrm>
          <a:custGeom>
            <a:avLst/>
            <a:gdLst/>
            <a:ahLst/>
            <a:cxnLst/>
            <a:rect l="l" t="t" r="r" b="b"/>
            <a:pathLst>
              <a:path w="271310" h="271310">
                <a:moveTo>
                  <a:pt x="0" y="0"/>
                </a:moveTo>
                <a:lnTo>
                  <a:pt x="271310" y="0"/>
                </a:lnTo>
                <a:lnTo>
                  <a:pt x="271310" y="271310"/>
                </a:lnTo>
                <a:lnTo>
                  <a:pt x="0" y="2713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514626" y="3110400"/>
            <a:ext cx="578941" cy="566639"/>
          </a:xfrm>
          <a:custGeom>
            <a:avLst/>
            <a:gdLst/>
            <a:ahLst/>
            <a:cxnLst/>
            <a:rect l="l" t="t" r="r" b="b"/>
            <a:pathLst>
              <a:path w="578941" h="566639">
                <a:moveTo>
                  <a:pt x="0" y="0"/>
                </a:moveTo>
                <a:lnTo>
                  <a:pt x="578941" y="0"/>
                </a:lnTo>
                <a:lnTo>
                  <a:pt x="578941" y="566639"/>
                </a:lnTo>
                <a:lnTo>
                  <a:pt x="0" y="566639"/>
                </a:lnTo>
                <a:lnTo>
                  <a:pt x="0" y="0"/>
                </a:lnTo>
                <a:close/>
              </a:path>
            </a:pathLst>
          </a:custGeom>
          <a:blipFill>
            <a:blip r:embed="rId5"/>
            <a:stretch>
              <a:fillRect/>
            </a:stretch>
          </a:blipFill>
        </p:spPr>
        <p:txBody>
          <a:bodyPr/>
          <a:lstStyle/>
          <a:p>
            <a:endParaRPr lang="en-US"/>
          </a:p>
        </p:txBody>
      </p:sp>
      <p:sp>
        <p:nvSpPr>
          <p:cNvPr id="8" name="Freeform 8"/>
          <p:cNvSpPr/>
          <p:nvPr/>
        </p:nvSpPr>
        <p:spPr>
          <a:xfrm>
            <a:off x="547038" y="4110274"/>
            <a:ext cx="546530" cy="622826"/>
          </a:xfrm>
          <a:custGeom>
            <a:avLst/>
            <a:gdLst/>
            <a:ahLst/>
            <a:cxnLst/>
            <a:rect l="l" t="t" r="r" b="b"/>
            <a:pathLst>
              <a:path w="546530" h="622826">
                <a:moveTo>
                  <a:pt x="0" y="0"/>
                </a:moveTo>
                <a:lnTo>
                  <a:pt x="546529" y="0"/>
                </a:lnTo>
                <a:lnTo>
                  <a:pt x="546529" y="622826"/>
                </a:lnTo>
                <a:lnTo>
                  <a:pt x="0" y="622826"/>
                </a:lnTo>
                <a:lnTo>
                  <a:pt x="0" y="0"/>
                </a:lnTo>
                <a:close/>
              </a:path>
            </a:pathLst>
          </a:custGeom>
          <a:blipFill>
            <a:blip r:embed="rId6"/>
            <a:stretch>
              <a:fillRect/>
            </a:stretch>
          </a:blipFill>
        </p:spPr>
        <p:txBody>
          <a:bodyPr/>
          <a:lstStyle/>
          <a:p>
            <a:endParaRPr lang="en-US"/>
          </a:p>
        </p:txBody>
      </p:sp>
      <p:sp>
        <p:nvSpPr>
          <p:cNvPr id="9" name="Freeform 9"/>
          <p:cNvSpPr/>
          <p:nvPr/>
        </p:nvSpPr>
        <p:spPr>
          <a:xfrm>
            <a:off x="623205" y="5421604"/>
            <a:ext cx="488536" cy="491215"/>
          </a:xfrm>
          <a:custGeom>
            <a:avLst/>
            <a:gdLst/>
            <a:ahLst/>
            <a:cxnLst/>
            <a:rect l="l" t="t" r="r" b="b"/>
            <a:pathLst>
              <a:path w="488536" h="491215">
                <a:moveTo>
                  <a:pt x="0" y="0"/>
                </a:moveTo>
                <a:lnTo>
                  <a:pt x="488536" y="0"/>
                </a:lnTo>
                <a:lnTo>
                  <a:pt x="488536" y="491216"/>
                </a:lnTo>
                <a:lnTo>
                  <a:pt x="0" y="491216"/>
                </a:lnTo>
                <a:lnTo>
                  <a:pt x="0" y="0"/>
                </a:lnTo>
                <a:close/>
              </a:path>
            </a:pathLst>
          </a:custGeom>
          <a:blipFill>
            <a:blip r:embed="rId7"/>
            <a:stretch>
              <a:fillRect/>
            </a:stretch>
          </a:blipFill>
        </p:spPr>
        <p:txBody>
          <a:bodyPr/>
          <a:lstStyle/>
          <a:p>
            <a:endParaRPr lang="en-US"/>
          </a:p>
        </p:txBody>
      </p:sp>
      <p:sp>
        <p:nvSpPr>
          <p:cNvPr id="10" name="TextBox 10"/>
          <p:cNvSpPr txBox="1"/>
          <p:nvPr/>
        </p:nvSpPr>
        <p:spPr>
          <a:xfrm>
            <a:off x="565212" y="2719108"/>
            <a:ext cx="619459" cy="249492"/>
          </a:xfrm>
          <a:prstGeom prst="rect">
            <a:avLst/>
          </a:prstGeom>
        </p:spPr>
        <p:txBody>
          <a:bodyPr lIns="0" tIns="0" rIns="0" bIns="0" rtlCol="0" anchor="t">
            <a:spAutoFit/>
          </a:bodyPr>
          <a:lstStyle/>
          <a:p>
            <a:pPr algn="l">
              <a:lnSpc>
                <a:spcPts val="2289"/>
              </a:lnSpc>
            </a:pPr>
            <a:r>
              <a:rPr lang="pa-IN" sz="1526"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Codec Pro Bold"/>
              </a:rPr>
              <a:t>ਕਦਮ </a:t>
            </a:r>
            <a:r>
              <a:rPr lang="en-US" sz="1526"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Codec Pro Bold"/>
              </a:rPr>
              <a:t>1</a:t>
            </a:r>
          </a:p>
        </p:txBody>
      </p:sp>
      <p:sp>
        <p:nvSpPr>
          <p:cNvPr id="11" name="TextBox 11"/>
          <p:cNvSpPr txBox="1"/>
          <p:nvPr/>
        </p:nvSpPr>
        <p:spPr>
          <a:xfrm>
            <a:off x="565212" y="5018124"/>
            <a:ext cx="637633" cy="249555"/>
          </a:xfrm>
          <a:prstGeom prst="rect">
            <a:avLst/>
          </a:prstGeom>
        </p:spPr>
        <p:txBody>
          <a:bodyPr lIns="0" tIns="0" rIns="0" bIns="0" rtlCol="0" anchor="t">
            <a:spAutoFit/>
          </a:bodyPr>
          <a:lstStyle/>
          <a:p>
            <a:pPr algn="l">
              <a:lnSpc>
                <a:spcPts val="2295"/>
              </a:lnSpc>
            </a:pPr>
            <a:r>
              <a:rPr lang="pa-IN" sz="153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Codec Pro Bold"/>
              </a:rPr>
              <a:t>ਕਦਮ </a:t>
            </a:r>
            <a:r>
              <a:rPr lang="en-AU" sz="153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Codec Pro Bold"/>
              </a:rPr>
              <a:t>3</a:t>
            </a:r>
            <a:endParaRPr lang="en-US" sz="153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Codec Pro Bold"/>
            </a:endParaRPr>
          </a:p>
        </p:txBody>
      </p:sp>
      <p:sp>
        <p:nvSpPr>
          <p:cNvPr id="12" name="TextBox 12"/>
          <p:cNvSpPr txBox="1"/>
          <p:nvPr/>
        </p:nvSpPr>
        <p:spPr>
          <a:xfrm>
            <a:off x="565212" y="3784691"/>
            <a:ext cx="619459" cy="249555"/>
          </a:xfrm>
          <a:prstGeom prst="rect">
            <a:avLst/>
          </a:prstGeom>
        </p:spPr>
        <p:txBody>
          <a:bodyPr lIns="0" tIns="0" rIns="0" bIns="0" rtlCol="0" anchor="t">
            <a:spAutoFit/>
          </a:bodyPr>
          <a:lstStyle/>
          <a:p>
            <a:pPr algn="l">
              <a:lnSpc>
                <a:spcPts val="2295"/>
              </a:lnSpc>
            </a:pPr>
            <a:r>
              <a:rPr lang="pa-IN" sz="153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Codec Pro Bold"/>
              </a:rPr>
              <a:t>ਕਦਮ </a:t>
            </a:r>
            <a:r>
              <a:rPr lang="en-AU" sz="153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Codec Pro Bold"/>
              </a:rPr>
              <a:t>2</a:t>
            </a:r>
            <a:endParaRPr lang="en-US" sz="153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Codec Pro Bold"/>
            </a:endParaRPr>
          </a:p>
        </p:txBody>
      </p:sp>
      <p:sp>
        <p:nvSpPr>
          <p:cNvPr id="13" name="TextBox 13"/>
          <p:cNvSpPr txBox="1"/>
          <p:nvPr/>
        </p:nvSpPr>
        <p:spPr>
          <a:xfrm>
            <a:off x="532800" y="1083187"/>
            <a:ext cx="3388661" cy="920830"/>
          </a:xfrm>
          <a:prstGeom prst="rect">
            <a:avLst/>
          </a:prstGeom>
        </p:spPr>
        <p:txBody>
          <a:bodyPr lIns="0" tIns="0" rIns="0" bIns="0" rtlCol="0" anchor="t">
            <a:spAutoFit/>
          </a:bodyPr>
          <a:lstStyle/>
          <a:p>
            <a:pPr marL="0" lvl="1" indent="0" algn="l">
              <a:lnSpc>
                <a:spcPts val="3519"/>
              </a:lnSpc>
            </a:pPr>
            <a:r>
              <a:rPr lang="pa-IN" sz="3519" b="1" spc="-87"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Codec Pro Bold"/>
              </a:rPr>
              <a:t>ਤੁਸੀਂ ਠੱਗੀ ਦੇ ਸ਼ਿਕਾਰ ਹੋ ਗਏ ਹੋ?</a:t>
            </a:r>
          </a:p>
        </p:txBody>
      </p:sp>
      <p:sp>
        <p:nvSpPr>
          <p:cNvPr id="14" name="TextBox 14"/>
          <p:cNvSpPr txBox="1"/>
          <p:nvPr/>
        </p:nvSpPr>
        <p:spPr>
          <a:xfrm>
            <a:off x="532800" y="2133840"/>
            <a:ext cx="3713988" cy="283860"/>
          </a:xfrm>
          <a:prstGeom prst="rect">
            <a:avLst/>
          </a:prstGeom>
        </p:spPr>
        <p:txBody>
          <a:bodyPr lIns="0" tIns="0" rIns="0" bIns="0" rtlCol="0" anchor="t">
            <a:spAutoFit/>
          </a:bodyPr>
          <a:lstStyle/>
          <a:p>
            <a:pPr algn="l">
              <a:lnSpc>
                <a:spcPts val="2557"/>
              </a:lnSpc>
            </a:pPr>
            <a:r>
              <a:rPr lang="pa-IN" sz="1826"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Canva Sans Bold"/>
              </a:rPr>
              <a:t>ਇਹ ਹੈ ਤਿੰਨ-ਕਦਮੀ ਜਵਾਬੀ ਕਾਰਵਾਈ! </a:t>
            </a:r>
          </a:p>
        </p:txBody>
      </p:sp>
      <p:sp>
        <p:nvSpPr>
          <p:cNvPr id="15" name="TextBox 15"/>
          <p:cNvSpPr txBox="1"/>
          <p:nvPr/>
        </p:nvSpPr>
        <p:spPr>
          <a:xfrm>
            <a:off x="1268817" y="3125383"/>
            <a:ext cx="1708589" cy="449482"/>
          </a:xfrm>
          <a:prstGeom prst="rect">
            <a:avLst/>
          </a:prstGeom>
        </p:spPr>
        <p:txBody>
          <a:bodyPr lIns="0" tIns="0" rIns="0" bIns="0" rtlCol="0" anchor="t">
            <a:spAutoFit/>
          </a:bodyPr>
          <a:lstStyle/>
          <a:p>
            <a:pPr algn="l">
              <a:lnSpc>
                <a:spcPts val="1871"/>
              </a:lnSpc>
            </a:pPr>
            <a:r>
              <a:rPr lang="pa-IN" sz="1247"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Codec Pro Bold"/>
              </a:rPr>
              <a:t>ਆਪਣੀ ਬੈਂਕ ਜਾਂ ਵਿੱਤੀ ਸੰਸਥਾ ਨਾਲ ਸੰਪਰਕ ਕਰੋ</a:t>
            </a:r>
          </a:p>
        </p:txBody>
      </p:sp>
      <p:sp>
        <p:nvSpPr>
          <p:cNvPr id="16" name="TextBox 16"/>
          <p:cNvSpPr txBox="1"/>
          <p:nvPr/>
        </p:nvSpPr>
        <p:spPr>
          <a:xfrm>
            <a:off x="1268817" y="4186474"/>
            <a:ext cx="1988357" cy="449482"/>
          </a:xfrm>
          <a:prstGeom prst="rect">
            <a:avLst/>
          </a:prstGeom>
        </p:spPr>
        <p:txBody>
          <a:bodyPr lIns="0" tIns="0" rIns="0" bIns="0" rtlCol="0" anchor="t">
            <a:spAutoFit/>
          </a:bodyPr>
          <a:lstStyle/>
          <a:p>
            <a:pPr algn="l">
              <a:lnSpc>
                <a:spcPts val="1871"/>
              </a:lnSpc>
            </a:pPr>
            <a:r>
              <a:rPr lang="en-US" sz="1247"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Codec Pro Bold"/>
              </a:rPr>
              <a:t>IDCARE </a:t>
            </a:r>
            <a:r>
              <a:rPr lang="pa-IN" sz="1247"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Codec Pro Bold"/>
              </a:rPr>
              <a:t>ਨਾਲ ਸੰਪਰਕ ਕਰੋ, ਸਾਡੀ ਸੇਵਾ ਮੁਫ਼ਤ ਅਤੇ ਗੁਪਤ ਹੈ</a:t>
            </a:r>
          </a:p>
        </p:txBody>
      </p:sp>
      <p:sp>
        <p:nvSpPr>
          <p:cNvPr id="17" name="TextBox 17"/>
          <p:cNvSpPr txBox="1"/>
          <p:nvPr/>
        </p:nvSpPr>
        <p:spPr>
          <a:xfrm>
            <a:off x="1286990" y="5419908"/>
            <a:ext cx="1988357" cy="730969"/>
          </a:xfrm>
          <a:prstGeom prst="rect">
            <a:avLst/>
          </a:prstGeom>
        </p:spPr>
        <p:txBody>
          <a:bodyPr lIns="0" tIns="0" rIns="0" bIns="0" rtlCol="0" anchor="t">
            <a:spAutoFit/>
          </a:bodyPr>
          <a:lstStyle/>
          <a:p>
            <a:pPr algn="l">
              <a:lnSpc>
                <a:spcPts val="1871"/>
              </a:lnSpc>
            </a:pPr>
            <a:r>
              <a:rPr lang="pa-IN" sz="1247" b="1" dirty="0">
                <a:solidFill>
                  <a:srgbClr val="0B5184"/>
                </a:solidFill>
                <a:latin typeface="Codec Pro Bold"/>
                <a:ea typeface="Codec Pro Bold"/>
                <a:cs typeface="Codec Pro Bold"/>
                <a:sym typeface="Codec Pro Bold"/>
              </a:rPr>
              <a:t>ਕਿਸੇ ਨਾਲ ਗੱਲ ਕਰੋ — ਠੱਗੀਆਂ ਖਾਮੋਸ਼ੀ ਵਿੱਚ ਹੋਰ ਵੱਡੀਆਂ ਹੁੰਦੀਆਂ ਜਾਂਦੀਆਂ ਹਨ</a:t>
            </a:r>
            <a:endParaRPr lang="en-US" sz="1247" b="1" dirty="0">
              <a:solidFill>
                <a:srgbClr val="0B5184"/>
              </a:solidFill>
              <a:latin typeface="Codec Pro Bold"/>
              <a:ea typeface="Codec Pro Bold"/>
              <a:cs typeface="Codec Pro Bold"/>
              <a:sym typeface="Codec Pro Bold"/>
            </a:endParaRPr>
          </a:p>
        </p:txBody>
      </p:sp>
      <p:sp>
        <p:nvSpPr>
          <p:cNvPr id="18" name="Freeform 18"/>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9" name="TextBox 19"/>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20" name="TextBox 20"/>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21" name="TextBox 21"/>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01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73577" y="2692131"/>
            <a:ext cx="3685625" cy="1500411"/>
          </a:xfrm>
          <a:prstGeom prst="rect">
            <a:avLst/>
          </a:prstGeom>
        </p:spPr>
        <p:txBody>
          <a:bodyPr lIns="0" tIns="0" rIns="0" bIns="0" rtlCol="0" anchor="t">
            <a:spAutoFit/>
          </a:bodyPr>
          <a:lstStyle/>
          <a:p>
            <a:pPr>
              <a:lnSpc>
                <a:spcPts val="1575"/>
              </a:lnSpc>
            </a:pPr>
            <a:r>
              <a:rPr lang="pa-IN"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ਠੱਗ ਉਨ੍ਹਾਂ ਪਲਾਂ ਦੀ ਤਲਾਸ਼ ਕਰਦੇ ਹਨ ਜਦੋਂ ਤੁਸੀਂ:</a:t>
            </a:r>
          </a:p>
          <a:p>
            <a:pPr algn="l">
              <a:lnSpc>
                <a:spcPts val="525"/>
              </a:lnSpc>
            </a:pPr>
            <a:endParaRPr lang="en-US"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marL="226695" lvl="1" indent="-113347" algn="l">
              <a:lnSpc>
                <a:spcPts val="1575"/>
              </a:lnSpc>
              <a:buFont typeface="Arial"/>
              <a:buChar char="•"/>
            </a:pPr>
            <a:r>
              <a:rPr lang="en-US"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 </a:t>
            </a:r>
            <a:r>
              <a:rPr lang="pa-IN"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ਰੁੱਝੇ ਹੁੰਦੇ ਹੋ</a:t>
            </a:r>
            <a:endParaRPr lang="en-US"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marL="226695" lvl="1" indent="-113347" algn="l">
              <a:lnSpc>
                <a:spcPts val="1575"/>
              </a:lnSpc>
              <a:buFont typeface="Arial"/>
              <a:buChar char="•"/>
            </a:pPr>
            <a:r>
              <a:rPr lang="pa-IN"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ਤਣਾਅ ਵਿੱਚ ਹੁੰਦੇ ਹੋ</a:t>
            </a:r>
            <a:endParaRPr lang="en-AU"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marL="226695" lvl="1" indent="-113347" algn="l">
              <a:lnSpc>
                <a:spcPts val="1575"/>
              </a:lnSpc>
              <a:buFont typeface="Arial"/>
              <a:buChar char="•"/>
            </a:pPr>
            <a:r>
              <a:rPr lang="pa-IN"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ਧਿਆਨ ਭਟਕਿਆ ਹੋਇਆ ਹੁੰਦਾ ਹੈ</a:t>
            </a:r>
            <a:endParaRPr lang="en-US"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575"/>
              </a:lnSpc>
            </a:pPr>
            <a:r>
              <a:rPr lang="pa-IN"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ਇਹੀ ਉਹ ਸਮਾਂ ਹੁੰਦਾ ਹੈ ਜਦੋਂ ਤੁਸੀਂ ਠੀਕ ਤਰੀਕੇ ਨਾਲ ਸੋਚ ਨਹੀਂ ਪਾ ਰਹੇ ਹੁੰਦੇ। ਉਹ ਤੁਹਾਡੇ 'ਤੇ ਦਬਾਅ, ਡਰ ਅਤੇ ਫੌਰਨ ਕੀਤੇ ਜਾਣ ਲੋੜ ਦਿਖਾ ਕੇ ਤੁਰੰਤ, ਜ਼ੋਖਮ ਭਰੇ ਫ਼ੈਸਲੇ ਕਰਵਾਉਣ ਦੀ ਕੋਸ਼ਿਸ਼ ਕਰਦੇ ਹਨ।</a:t>
            </a:r>
            <a:endParaRPr lang="en-US"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p:txBody>
      </p:sp>
      <p:sp>
        <p:nvSpPr>
          <p:cNvPr id="3" name="TextBox 3"/>
          <p:cNvSpPr txBox="1"/>
          <p:nvPr/>
        </p:nvSpPr>
        <p:spPr>
          <a:xfrm>
            <a:off x="1173577" y="4814399"/>
            <a:ext cx="3685625" cy="1641475"/>
          </a:xfrm>
          <a:prstGeom prst="rect">
            <a:avLst/>
          </a:prstGeom>
        </p:spPr>
        <p:txBody>
          <a:bodyPr lIns="0" tIns="0" rIns="0" bIns="0" rtlCol="0" anchor="t">
            <a:spAutoFit/>
          </a:bodyPr>
          <a:lstStyle/>
          <a:p>
            <a:pPr algn="l">
              <a:lnSpc>
                <a:spcPts val="1575"/>
              </a:lnSpc>
            </a:pPr>
            <a:r>
              <a:rPr lang="pa-IN"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ਇੱਕ ਪਲ ਲਈ ਰੁਕੋ।</a:t>
            </a:r>
            <a:endParaRPr lang="en-AU"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575"/>
              </a:lnSpc>
            </a:pPr>
            <a:endParaRPr lang="pa-IN"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575"/>
              </a:lnSpc>
            </a:pPr>
            <a:r>
              <a:rPr lang="pa-IN"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ਆਪਣੇ ਆਪ ਤੋਂ ਪੁੱਛੋ — ਕੀ ਇਹ ਸਹੀ ਲੱਗ ਰਿਹਾ ਹੈ?</a:t>
            </a:r>
            <a:endParaRPr lang="en-AU"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575"/>
              </a:lnSpc>
            </a:pPr>
            <a:endParaRPr lang="pa-IN"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575"/>
              </a:lnSpc>
            </a:pPr>
            <a:r>
              <a:rPr lang="pa-IN"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ਸਲਾਹ ਲਵੋ। ਜਾਣਕਾਰੀ ਨੂੰ ਦੁਬਾਰਾ ਜਾਂਚੋ।</a:t>
            </a:r>
            <a:endParaRPr lang="en-AU"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575"/>
              </a:lnSpc>
            </a:pPr>
            <a:endParaRPr lang="pa-IN"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575"/>
              </a:lnSpc>
            </a:pPr>
            <a:r>
              <a:rPr lang="pa-IN"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ਹੌਲੀ ਹੋਣਾ ਸੁਰੱਖਿਅਤ ਰਹਿਣ ਦੇ ਸਭ ਤੋਂ ਸਰਲ ਅਤੇ ਮਜ਼ਬੂਤ ​​ਤਰੀਕਿਆਂ ਵਿੱਚੋਂ ਇੱਕ ਹੈ।</a:t>
            </a:r>
            <a:endParaRPr lang="en-US" sz="1050"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p:txBody>
      </p:sp>
      <p:sp>
        <p:nvSpPr>
          <p:cNvPr id="4" name="TextBox 4"/>
          <p:cNvSpPr txBox="1"/>
          <p:nvPr/>
        </p:nvSpPr>
        <p:spPr>
          <a:xfrm>
            <a:off x="1173577" y="2161210"/>
            <a:ext cx="3619945" cy="449482"/>
          </a:xfrm>
          <a:prstGeom prst="rect">
            <a:avLst/>
          </a:prstGeom>
        </p:spPr>
        <p:txBody>
          <a:bodyPr lIns="0" tIns="0" rIns="0" bIns="0" rtlCol="0" anchor="t">
            <a:spAutoFit/>
          </a:bodyPr>
          <a:lstStyle/>
          <a:p>
            <a:pPr algn="l">
              <a:lnSpc>
                <a:spcPts val="1871"/>
              </a:lnSpc>
            </a:pPr>
            <a:r>
              <a:rPr lang="pa-IN" sz="1247"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ਠੱਗੀ ਤੋਂ ਬਚਣ ਦਾ ਸਭ ਤੋਂ ਵਧੀਆ ਤਰੀਕਾ ਹੈ — ਹੌਲੀ ਹੋ ਜਾਣਾ।</a:t>
            </a:r>
            <a:endParaRPr lang="en-US" sz="1247"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endParaRPr>
          </a:p>
        </p:txBody>
      </p:sp>
      <p:sp>
        <p:nvSpPr>
          <p:cNvPr id="5" name="TextBox 5"/>
          <p:cNvSpPr txBox="1"/>
          <p:nvPr/>
        </p:nvSpPr>
        <p:spPr>
          <a:xfrm>
            <a:off x="1173577" y="4509501"/>
            <a:ext cx="3619945" cy="205826"/>
          </a:xfrm>
          <a:prstGeom prst="rect">
            <a:avLst/>
          </a:prstGeom>
        </p:spPr>
        <p:txBody>
          <a:bodyPr lIns="0" tIns="0" rIns="0" bIns="0" rtlCol="0" anchor="t">
            <a:spAutoFit/>
          </a:bodyPr>
          <a:lstStyle/>
          <a:p>
            <a:pPr algn="l">
              <a:lnSpc>
                <a:spcPts val="1871"/>
              </a:lnSpc>
            </a:pPr>
            <a:r>
              <a:rPr lang="pa-IN" sz="1247"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ਰੁਕੋ। ਜਾਂਚੋ। ਬਚਾਓ।</a:t>
            </a:r>
          </a:p>
        </p:txBody>
      </p:sp>
      <p:sp>
        <p:nvSpPr>
          <p:cNvPr id="6" name="Freeform 6"/>
          <p:cNvSpPr/>
          <p:nvPr/>
        </p:nvSpPr>
        <p:spPr>
          <a:xfrm>
            <a:off x="532800" y="2189785"/>
            <a:ext cx="162907" cy="162907"/>
          </a:xfrm>
          <a:custGeom>
            <a:avLst/>
            <a:gdLst/>
            <a:ahLst/>
            <a:cxnLst/>
            <a:rect l="l" t="t" r="r" b="b"/>
            <a:pathLst>
              <a:path w="162907" h="162907">
                <a:moveTo>
                  <a:pt x="0" y="0"/>
                </a:moveTo>
                <a:lnTo>
                  <a:pt x="162907" y="0"/>
                </a:lnTo>
                <a:lnTo>
                  <a:pt x="162907" y="162907"/>
                </a:lnTo>
                <a:lnTo>
                  <a:pt x="0" y="1629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532800" y="4538076"/>
            <a:ext cx="162907" cy="162907"/>
          </a:xfrm>
          <a:custGeom>
            <a:avLst/>
            <a:gdLst/>
            <a:ahLst/>
            <a:cxnLst/>
            <a:rect l="l" t="t" r="r" b="b"/>
            <a:pathLst>
              <a:path w="162907" h="162907">
                <a:moveTo>
                  <a:pt x="0" y="0"/>
                </a:moveTo>
                <a:lnTo>
                  <a:pt x="162907" y="0"/>
                </a:lnTo>
                <a:lnTo>
                  <a:pt x="162907" y="162907"/>
                </a:lnTo>
                <a:lnTo>
                  <a:pt x="0" y="1629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532800" y="1083187"/>
            <a:ext cx="5195622" cy="903196"/>
          </a:xfrm>
          <a:prstGeom prst="rect">
            <a:avLst/>
          </a:prstGeom>
        </p:spPr>
        <p:txBody>
          <a:bodyPr lIns="0" tIns="0" rIns="0" bIns="0" rtlCol="0" anchor="t">
            <a:spAutoFit/>
          </a:bodyPr>
          <a:lstStyle/>
          <a:p>
            <a:pPr algn="l">
              <a:lnSpc>
                <a:spcPts val="3519"/>
              </a:lnSpc>
            </a:pPr>
            <a:r>
              <a:rPr lang="pa-IN" sz="3519" b="1" spc="-87" dirty="0">
                <a:solidFill>
                  <a:srgbClr val="0B5184"/>
                </a:solidFill>
                <a:latin typeface="Codec Pro Bold"/>
                <a:ea typeface="Codec Pro Bold"/>
                <a:cs typeface="Codec Pro Bold"/>
                <a:sym typeface="Codec Pro Bold"/>
              </a:rPr>
              <a:t>ਰੁਕੋ। ਜਾਂਚੋ। ਬਚਾਓ।</a:t>
            </a:r>
          </a:p>
          <a:p>
            <a:pPr marL="0" lvl="1" indent="0" algn="l">
              <a:lnSpc>
                <a:spcPts val="3519"/>
              </a:lnSpc>
            </a:pPr>
            <a:endParaRPr lang="en-US" sz="3519" b="1" spc="-87" dirty="0">
              <a:solidFill>
                <a:srgbClr val="0B5184"/>
              </a:solidFill>
              <a:latin typeface="Codec Pro Bold"/>
              <a:ea typeface="Codec Pro Bold"/>
              <a:cs typeface="Codec Pro Bold"/>
              <a:sym typeface="Codec Pro Bold"/>
            </a:endParaRPr>
          </a:p>
        </p:txBody>
      </p:sp>
      <p:sp>
        <p:nvSpPr>
          <p:cNvPr id="9" name="TextBox 9"/>
          <p:cNvSpPr txBox="1"/>
          <p:nvPr/>
        </p:nvSpPr>
        <p:spPr>
          <a:xfrm>
            <a:off x="532800" y="1623955"/>
            <a:ext cx="4262400" cy="308611"/>
          </a:xfrm>
          <a:prstGeom prst="rect">
            <a:avLst/>
          </a:prstGeom>
        </p:spPr>
        <p:txBody>
          <a:bodyPr lIns="0" tIns="0" rIns="0" bIns="0" rtlCol="0" anchor="t">
            <a:spAutoFit/>
          </a:bodyPr>
          <a:lstStyle/>
          <a:p>
            <a:pPr algn="l">
              <a:lnSpc>
                <a:spcPts val="1274"/>
              </a:lnSpc>
              <a:spcBef>
                <a:spcPct val="0"/>
              </a:spcBef>
            </a:pPr>
            <a:r>
              <a:rPr lang="pa-IN" sz="910" b="1" i="1" dirty="0">
                <a:solidFill>
                  <a:srgbClr val="0075A5"/>
                </a:solidFill>
                <a:latin typeface="Nirmala Text" panose="020B0502040204020203" pitchFamily="34" charset="0"/>
                <a:ea typeface="Nirmala Text" panose="020B0502040204020203" pitchFamily="34" charset="0"/>
                <a:cs typeface="Nirmala Text" panose="020B0502040204020203" pitchFamily="34" charset="0"/>
                <a:sym typeface="Montserrat Semi-Bold Italics"/>
              </a:rPr>
              <a:t>"ਮੈਨੂੰ ਯਕੀਨ ਨਹੀਂ ਹੋ ਰਿਹਾ ਕਿ ਮੈਂ ਕੀ ਕੀਤਾ ਹੈ... ਕੁੱਝ ਮਿੰਟਾਂ ਵਿੱਚ ਹੀ, ਮੈਂ ਉਹ ਸਭ ਕਰ ਦਿੱਤਾ ਜੋ ਉਨ੍ਹਾਂ ਨੇ ਕਿਹਾ ਸੀ, ਅਤੇ ਲਗਭਗ ਇੱਕ ਘੰਟੇ ਬਾਅਦ ਮੈਂ ਸੋਚਿਆ — 'ਮੈਂ ਇਹ ਕਿਉਂ ਕੀਤਾ?'"</a:t>
            </a:r>
            <a:endParaRPr lang="en-US" sz="910" b="1" i="1" dirty="0">
              <a:solidFill>
                <a:srgbClr val="0075A5"/>
              </a:solidFill>
              <a:latin typeface="Nirmala Text" panose="020B0502040204020203" pitchFamily="34" charset="0"/>
              <a:ea typeface="Nirmala Text" panose="020B0502040204020203" pitchFamily="34" charset="0"/>
              <a:cs typeface="Nirmala Text" panose="020B0502040204020203" pitchFamily="34" charset="0"/>
              <a:sym typeface="Montserrat Semi-Bold Italics"/>
            </a:endParaRPr>
          </a:p>
        </p:txBody>
      </p:sp>
      <p:sp>
        <p:nvSpPr>
          <p:cNvPr id="10" name="Freeform 10"/>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12" name="TextBox 12"/>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13" name="TextBox 13"/>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02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2800" y="1765300"/>
            <a:ext cx="4262400" cy="5193281"/>
          </a:xfrm>
          <a:prstGeom prst="rect">
            <a:avLst/>
          </a:prstGeom>
        </p:spPr>
        <p:txBody>
          <a:bodyPr lIns="0" tIns="0" rIns="0" bIns="0" rtlCol="0" anchor="t">
            <a:spAutoFit/>
          </a:bodyPr>
          <a:lstStyle/>
          <a:p>
            <a:pPr algn="just">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ਇਨ੍ਹਾਂ ਠੱਗੀਆਂ ਦਾ ਮਕਸਦ ਤੁਹਾਡੇ ਡਿਵਾਈਸ 'ਤੇ ਕਬਜ਼ਾ ਕਰਨਾ ਅਤੇ ਤੁਹਾਡੀ ਨਿੱਜੀ ਜਾਣਕਾਰੀ ਤੱਕ ਪਹੁੰਚ ਪ੍ਰਾਪਤ ਕਰਨਾ ਹੁੰਦਾ ਹੈ।</a:t>
            </a:r>
            <a:endParaRPr lang="en-AU"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just">
              <a:lnSpc>
                <a:spcPts val="1399"/>
              </a:lnSpc>
            </a:pP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just">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ਇਹ ਅਕਸਰ ਤੁਹਾਡਾ ਧਿਆਨ ਖਿੱਚਣ ਨਾਲ ਸ਼ੁਰੂ ਹੁੰਦੀਆਂ ਹਨ:</a:t>
            </a: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just">
              <a:lnSpc>
                <a:spcPts val="1399"/>
              </a:lnSpc>
            </a:pP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 </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ਵਾਇਰਸ ਜਾਂ ਹੈਕਰਾਂ ਬਾਰੇ ਚੇਤਾਵਨੀ ਮੈਸਜ਼ ਸਕਰੀਨ 'ਤੇ ਝਲਕਣਾ</a:t>
            </a:r>
          </a:p>
          <a:p>
            <a:pPr algn="just">
              <a:lnSpc>
                <a:spcPts val="1399"/>
              </a:lnSpc>
            </a:pPr>
            <a:r>
              <a:rPr lang="en-AU"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  </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ਲਾਲ ਰੰਗ ਦੇ ਜੱਗਦੇ-ਬੁੱਝਦੇ ਮੈਸਜ਼, ਕਈ ਵਾਰ ਉੱਚੀ ਆਵਾਜ਼ ਵਾਲੀ ਚੇਤਾਵਨੀ ਨਾਲ</a:t>
            </a:r>
          </a:p>
          <a:p>
            <a:pPr algn="just">
              <a:lnSpc>
                <a:spcPts val="1399"/>
              </a:lnSpc>
            </a:pPr>
            <a:r>
              <a:rPr lang="en-AU"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 </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ਤੁਹਾਡੀ "ਬੈਂਕ", ਫ਼ੋਨ ਕੰਪਨੀ ਜਾਂ ਇੰਟਰਨੈੱਟ ਪ੍ਰਦਾਤਾ ਤੋਂ ਹੋਣ ਦਾ ਦਿਖਾਵਾ ਕਰਦੀ ਹੋਈ ਫ਼ੋਨ ਕਾਲ ਜੋ ਇਹ ਕਹਿੰਦੀ ਹੈ ਕਿ ਤੁਹਾਡੇ ਖਾਤੇ 'ਚ ਕੋਈ ਸਮੱਸਿਆ ਆ ਗਈ ਹੈ।</a:t>
            </a: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just">
              <a:lnSpc>
                <a:spcPts val="1399"/>
              </a:lnSpc>
            </a:pPr>
            <a:endParaRPr lang="en-US" sz="999" b="1" dirty="0">
              <a:solidFill>
                <a:srgbClr val="0B5184"/>
              </a:solidFill>
              <a:latin typeface="Montserrat Medium"/>
              <a:ea typeface="Montserrat Medium"/>
              <a:cs typeface="Montserrat Medium"/>
              <a:sym typeface="Montserrat Medium"/>
            </a:endParaRPr>
          </a:p>
          <a:p>
            <a:pPr algn="just">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ਉੱਥੋਂ, ਤੁਹਾਨੂੰ ਕਿਸੇ ਨਕਲੀ 'ਹੈਲਪਲਾਈਨ' ਵੱਲ ਭੇਜਿਆ ਜਾ ਸਕਦਾ ਹੈ।</a:t>
            </a:r>
            <a:endParaRPr lang="en-AU"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just">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ਫ਼ੋਨ 'ਤੇ ਮੌਜੂਦ ਵਿਅਕਤੀ ਮਦਦਗਾਰ ਲੱਗ ਸਕਦਾ ਹੈ, ਪਰ ਉਸਦਾ ਅਸਲੀ ਮਕਸਦ ਤੁਹਾਨੂੰ ਕਿਸੇ ਨਾ ਕਿਸੇ ਤਰ੍ਹਾਂ ਸੌਫ਼ਟਵੇਅਰ ਡਾਊਨਲੋਡ ਕਰਵਾਉਣਾ ਹੁੰਦਾ ਹੈ — ਜਿਸ ਨਾਲ ਉਹ ਤੁਹਾਡੇ ਯੰਤਰ ਦਾਰਿਮੋਟ ਐਕਸੈਸ ਲੈ ਲੈਂਦੇ ਹਨ।</a:t>
            </a: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just">
              <a:lnSpc>
                <a:spcPts val="1399"/>
              </a:lnSpc>
            </a:pPr>
            <a:endParaRPr lang="en-US" sz="999" b="1" dirty="0">
              <a:solidFill>
                <a:srgbClr val="0B5184"/>
              </a:solidFill>
              <a:latin typeface="Montserrat Medium"/>
              <a:ea typeface="Montserrat Medium"/>
              <a:cs typeface="Montserrat Medium"/>
              <a:sym typeface="Montserrat Medium"/>
            </a:endParaRPr>
          </a:p>
          <a:p>
            <a:pPr algn="just">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ਇੱਕ ਵਾਰੀ ਜਦੋਂ ਉਹ ਅੰਦਰ ਆ ਗਏ ਤਾਂ ਉਹ:</a:t>
            </a: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just">
              <a:lnSpc>
                <a:spcPts val="1399"/>
              </a:lnSpc>
            </a:pPr>
            <a:r>
              <a:rPr lang="en-US" sz="999" b="1" dirty="0">
                <a:solidFill>
                  <a:srgbClr val="0B5184"/>
                </a:solidFill>
                <a:latin typeface="Montserrat Medium"/>
                <a:ea typeface="Montserrat Medium"/>
                <a:cs typeface="Montserrat Medium"/>
                <a:sym typeface="Montserrat Medium"/>
              </a:rPr>
              <a:t> – </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ਤੁਹਾਡੇ ਪਾਸਵਰਡ ਚੋਰੀ ਕਰ ਸਕਦੇ ਹਨ</a:t>
            </a:r>
          </a:p>
          <a:p>
            <a:pPr algn="just">
              <a:lnSpc>
                <a:spcPts val="1399"/>
              </a:lnSpc>
            </a:pPr>
            <a:r>
              <a:rPr lang="en-US" sz="999" b="1" dirty="0">
                <a:solidFill>
                  <a:srgbClr val="0B5184"/>
                </a:solidFill>
                <a:latin typeface="Montserrat Medium"/>
                <a:ea typeface="Montserrat Medium"/>
                <a:cs typeface="Montserrat Medium"/>
                <a:sym typeface="Montserrat Medium"/>
              </a:rPr>
              <a:t> – </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ਤੁਹਾਡੇ ਬੈਂਕ ਖਾਤਿਆਂ ਤੱਕ ਪਹੁੰਚ ਕਰ ਸਕਦੇ ਹਨ</a:t>
            </a:r>
            <a:endParaRPr lang="en-AU"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just">
              <a:lnSpc>
                <a:spcPts val="1399"/>
              </a:lnSpc>
            </a:pPr>
            <a:r>
              <a:rPr lang="en-US" sz="999" b="1" dirty="0">
                <a:solidFill>
                  <a:srgbClr val="0B5184"/>
                </a:solidFill>
                <a:latin typeface="Montserrat Medium"/>
                <a:ea typeface="Montserrat Medium"/>
                <a:cs typeface="Montserrat Medium"/>
                <a:sym typeface="Montserrat Medium"/>
              </a:rPr>
              <a:t> – </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ਤੁਹਾਨੂੰ ਤੁਹਾਡੀਆਂ ਫਾਈਲਾਂ ਤੋਂ ਲੌਕ ਆਊਟ ਕਰ ਸਕਦੇ ਹਨ</a:t>
            </a: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just">
              <a:lnSpc>
                <a:spcPts val="1399"/>
              </a:lnSpc>
            </a:pPr>
            <a:endParaRPr lang="en-US" sz="999" b="1" dirty="0">
              <a:solidFill>
                <a:srgbClr val="0B5184"/>
              </a:solidFill>
              <a:latin typeface="Montserrat Medium"/>
              <a:ea typeface="Montserrat Medium"/>
              <a:cs typeface="Montserrat Medium"/>
              <a:sym typeface="Montserrat Medium"/>
            </a:endParaRPr>
          </a:p>
          <a:p>
            <a:pPr algn="just">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ਕਦੇ ਵੀ ਕਿਸੇ ਨੂੰ ਰਿਮੋਟ ਐਕਸੈਸ ਨਾ ਦਿਓ, ਜਦੋਂ ਤੱਕ ਤੁਸੀਂ ਖੁਦ ਕਿਸੇ ਭਰੋਸੇਯੋਗ ਸੇਵਾ ਪ੍ਰਦਾਤਾ ਨਾਲ ਸੰਪਰਕ ਨਾ ਕੀਤਾ ਹੋਵੇ।</a:t>
            </a:r>
          </a:p>
          <a:p>
            <a:pPr algn="just">
              <a:lnSpc>
                <a:spcPts val="1399"/>
              </a:lnSpc>
            </a:pPr>
            <a:endParaRPr lang="en-US" sz="999" b="1" dirty="0">
              <a:solidFill>
                <a:srgbClr val="0B5184"/>
              </a:solidFill>
              <a:latin typeface="Montserrat Bold"/>
              <a:ea typeface="Montserrat Bold"/>
              <a:cs typeface="Montserrat Bold"/>
              <a:sym typeface="Montserrat Bold"/>
            </a:endParaRPr>
          </a:p>
          <a:p>
            <a:pPr algn="just">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ਕੀ ਤੁਸੀਂ ਕਿਸੇ ਨੂੰ ਰਿਮੋਟ ਐਕਸੈਸ ਦੇ ਦਿੱਤਾ ਹੈ?</a:t>
            </a:r>
            <a:endParaRPr lang="en-AU"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endParaRPr>
          </a:p>
          <a:p>
            <a:pPr algn="just">
              <a:lnSpc>
                <a:spcPts val="1399"/>
              </a:lnSpc>
            </a:pP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endParaRPr>
          </a:p>
          <a:p>
            <a:pPr algn="just">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ਤਾਂ ਤੁਰੰਤ ਇਹ ਕੰਮ ਕਰੋ:</a:t>
            </a: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just">
              <a:lnSpc>
                <a:spcPts val="1399"/>
              </a:lnSpc>
            </a:pP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Semi-Bold"/>
              </a:rPr>
              <a:t> </a:t>
            </a: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 </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ਤੁਰੰਤ ਉਸ ਯੰਤਰ ਨੂੰ </a:t>
            </a: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Wi-Fi </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ਤੋਂ ਡਿਸਕਨੈਕਟ ਕਰ ਦਿਓ</a:t>
            </a:r>
          </a:p>
          <a:p>
            <a:pPr algn="just">
              <a:lnSpc>
                <a:spcPts val="1399"/>
              </a:lnSpc>
              <a:spcBef>
                <a:spcPct val="0"/>
              </a:spcBef>
            </a:pP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Semi-Bold"/>
              </a:rPr>
              <a:t> </a:t>
            </a: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 </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ਤੁਰੰਤ ਆਪਣੀ ਵਿੱਤੀ ਸੰਸਥਾ ਨਾਲ ਸੰਪਰਕ ਕਰੋ</a:t>
            </a:r>
          </a:p>
          <a:p>
            <a:pPr algn="just">
              <a:lnSpc>
                <a:spcPts val="1399"/>
              </a:lnSpc>
              <a:spcBef>
                <a:spcPct val="0"/>
              </a:spcBef>
            </a:pP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Semi-Bold"/>
              </a:rPr>
              <a:t> </a:t>
            </a: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 </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ਕਿਸੇ ਭਰੋਸੇਯੋਗ ਤਕਨੀਕੀ ਸਹਾਇਤਾ ਤੋਂ ਮਦਦ ਲਵੋ</a:t>
            </a: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endParaRPr>
          </a:p>
          <a:p>
            <a:pPr algn="just">
              <a:lnSpc>
                <a:spcPts val="1399"/>
              </a:lnSpc>
              <a:spcBef>
                <a:spcPct val="0"/>
              </a:spcBef>
            </a:pPr>
            <a:r>
              <a:rPr lang="en-US" sz="999" b="1" dirty="0">
                <a:solidFill>
                  <a:srgbClr val="0B5184"/>
                </a:solidFill>
                <a:latin typeface="Montserrat Bold"/>
                <a:ea typeface="Montserrat Bold"/>
                <a:cs typeface="Montserrat Bold"/>
                <a:sym typeface="Montserrat Bold"/>
              </a:rPr>
              <a:t> </a:t>
            </a:r>
          </a:p>
        </p:txBody>
      </p:sp>
      <p:sp>
        <p:nvSpPr>
          <p:cNvPr id="3" name="Freeform 3"/>
          <p:cNvSpPr/>
          <p:nvPr/>
        </p:nvSpPr>
        <p:spPr>
          <a:xfrm>
            <a:off x="4080494" y="955679"/>
            <a:ext cx="714706" cy="768501"/>
          </a:xfrm>
          <a:custGeom>
            <a:avLst/>
            <a:gdLst/>
            <a:ahLst/>
            <a:cxnLst/>
            <a:rect l="l" t="t" r="r" b="b"/>
            <a:pathLst>
              <a:path w="714706" h="768501">
                <a:moveTo>
                  <a:pt x="0" y="0"/>
                </a:moveTo>
                <a:lnTo>
                  <a:pt x="714706" y="0"/>
                </a:lnTo>
                <a:lnTo>
                  <a:pt x="714706" y="768500"/>
                </a:lnTo>
                <a:lnTo>
                  <a:pt x="0" y="768500"/>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532800" y="1083187"/>
            <a:ext cx="3208164" cy="448841"/>
          </a:xfrm>
          <a:prstGeom prst="rect">
            <a:avLst/>
          </a:prstGeom>
        </p:spPr>
        <p:txBody>
          <a:bodyPr lIns="0" tIns="0" rIns="0" bIns="0" rtlCol="0" anchor="t">
            <a:spAutoFit/>
          </a:bodyPr>
          <a:lstStyle/>
          <a:p>
            <a:pPr marL="0" lvl="1" indent="0" algn="l">
              <a:lnSpc>
                <a:spcPts val="3519"/>
              </a:lnSpc>
            </a:pPr>
            <a:r>
              <a:rPr lang="pa-IN" sz="3519" b="1" spc="-87"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Codec Pro Bold"/>
              </a:rPr>
              <a:t>ਰਿਮੋਟ ਐਕਸੈਸ</a:t>
            </a:r>
          </a:p>
        </p:txBody>
      </p:sp>
      <p:sp>
        <p:nvSpPr>
          <p:cNvPr id="5" name="Freeform 5"/>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7" name="TextBox 7"/>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8" name="TextBox 8"/>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03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2800" y="1568450"/>
            <a:ext cx="4262400" cy="5539273"/>
          </a:xfrm>
          <a:prstGeom prst="rect">
            <a:avLst/>
          </a:prstGeom>
        </p:spPr>
        <p:txBody>
          <a:bodyPr lIns="0" tIns="0" rIns="0" bIns="0" rtlCol="0" anchor="t">
            <a:spAutoFit/>
          </a:bodyPr>
          <a:lstStyle/>
          <a:p>
            <a:pPr algn="l">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ਪਾਸਵਰਡ ਤੁਹਾਡੀ ਔਨਲਾਈਨ ਸੁਰੱਖਿਆ ਦੀ ਪਹਿਲੀ ਪਰਤ ਹੁੰਦੇ ਹਨ।</a:t>
            </a:r>
            <a:endParaRPr lang="en-AU"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399"/>
              </a:lnSpc>
            </a:pP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ਹਰੇਕ ਖਾਤੇ ਲਈ ਇੱਕੋ ਪਾਸਵਰਡ ਦੀ ਵਰਤੋਂ ਕਰਨਾ ਆਸਾਨ ਹੋ ਸਕਦਾ ਹੈ — ਪਰ ਇਹ ਜ਼ੋਖਮ ਭਰਿਆ ਹੁੰਦਾ ਹੈ। </a:t>
            </a:r>
            <a:endParaRPr lang="en-AU"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ਜੇਕਰ ਕੋਈ ਇੱਕ ਪਾਸਵਰਡ ਹੈਕ ਹੋ ਜਾਂਦਾ ਹੈ, ਤਾਂ ਠੱਗ ਤੁਹਾਡੇ ਸਾਰੇ ਖਾਤਿਆਂ ਵਿੱਚ ਦਾਖਲ ਹੋ ਸਕਦੇ ਹਨ। </a:t>
            </a: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399"/>
              </a:lnSpc>
            </a:pP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ਅੱਜਕੱਲ੍ਹ ਹਰ ਵਿਅਕਤੀ ਲਗਭਗ 100 ਪਾਸਵਰਡ ਤੱਕ ਸੰਭਾਲ ਰਿਹਾ ਹੁੰਦਾ ਹੈ — ਇਹਨਾਂ ਸਾਰਿਆਂ ਨੂੰ ਯਾਦ ਰੱਖਣਾ ਲਗਭਗ ਅਸੰਭਵ ਹੈ।</a:t>
            </a: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399"/>
              </a:lnSpc>
            </a:pP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ਵਧੀਆ ਪਾਸਵਰਡ ਕਿਸ ਨੂੰ ਕਿਹਾ ਜਾਂਦਾ ਹੈ?</a:t>
            </a:r>
          </a:p>
          <a:p>
            <a:pPr algn="l">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 ਲੰਬਾ ਹੋਵੇ (12 ਜਾਂ ਵੱਧ ਅੱਖਰ)</a:t>
            </a:r>
          </a:p>
          <a:p>
            <a:pPr algn="l">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 ਗੁੰਝਲਦਾਰ ਹੋਵੇ (ਅੱਖਰ, ਅੰਕ, ਅਤੇ ਚਿੰਨ੍ਹਾਂ ਦਾ ਮਿਸ਼ਰਣ)</a:t>
            </a:r>
          </a:p>
          <a:p>
            <a:pPr algn="l">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 ਵਿਲੱਖਣ ਹੋਵੇ (ਹਰ ਖਾਤੇ ਲਈ ਵੱਖਰਾ)</a:t>
            </a: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399"/>
              </a:lnSpc>
            </a:pP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ਉਹੀ ਪੁਰਾਣਾ ਪਾਸਵਰਡ ਥੋੜ੍ਹਾ-ਥੋੜ੍ਹਾ ਬਦਲ ਕੇ ਵਰਤਣਾ ਵੀ ਠੀਕ ਨਹੀਂ — ਠੱਗ ਇਨ੍ਹਾਂ ਪੈਟਰਨਾਂ ਨੂੰ ਛੇਤੀ ਪਛਾਣ ਲੈਂਦੇ ਹਨ।</a:t>
            </a: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399"/>
              </a:lnSpc>
            </a:pP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ਇਨ੍ਹਾਂ ਨੂੰ ਕਿਵੇਂ ਯਾਦ ਰੱਖਣਾ ਹੈ?</a:t>
            </a: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endParaRPr>
          </a:p>
          <a:p>
            <a:pPr algn="l">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ਪਾਸਵਰਡ ਮੈਨੇਜਰ ਦੀ ਵਰਤੋਂ ਕਰੋ। </a:t>
            </a:r>
            <a:endParaRPr lang="en-AU"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ਇਹ ਤੁਹਾਡੇ ਪਾਸਵਰਡਾਂ ਨੂੰ ਸੁਰੱਖਿਅਤ ਢੰਗ ਨਾਲ ਸਟੋਰ ਕਰਦਾ ਹੈ, ਲੋੜ ਪੈਣ 'ਤੇ ਉਨ੍ਹਾਂ ਨੂੰ ਭਰਦਾ ਹੈ, ਅਤੇ ਨਵੇਂ ਮਜ਼ਬੂਤ ਪਾਸਵਰਡ ਬਣਾਉਂਦਾ ਹੈ।</a:t>
            </a: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marL="215899" lvl="1" indent="-107950" algn="l">
              <a:lnSpc>
                <a:spcPts val="1399"/>
              </a:lnSpc>
              <a:buFont typeface="Arial"/>
              <a:buChar char="•"/>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ਐਪਲ : ਆਈਫ਼ੋਨ (</a:t>
            </a: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iPhones) </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ਅਤੇ ਆਈਪੈਡ (</a:t>
            </a: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iPads) </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ਵਿੱਚ ਬਿਲਟ-ਇਨ ਪਾਸਵਰਡ ਐਪ ਹੁੰਦੇ ਹਨ।</a:t>
            </a:r>
            <a:endParaRPr lang="en-AU"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endParaRPr>
          </a:p>
          <a:p>
            <a:pPr marL="215899" lvl="1" indent="-107950" algn="l">
              <a:lnSpc>
                <a:spcPts val="1399"/>
              </a:lnSpc>
              <a:buFont typeface="Arial"/>
              <a:buChar char="•"/>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ਐਂਡਰਾਇਡ: ਜ਼ਿਆਦਾਤਰ ਐਂਡਰਾਇਡ ਫ਼ੋਨਾਂ ਵਿੱਚ ਗੂਗਲ ਪਾਸਵਰਡ ਮੈਨੇਜਰ ਹੁੰਦਾ ਹੈ</a:t>
            </a: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endParaRPr>
          </a:p>
          <a:p>
            <a:pPr algn="l">
              <a:lnSpc>
                <a:spcPts val="1399"/>
              </a:lnSpc>
            </a:pP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endParaRPr>
          </a:p>
          <a:p>
            <a:pPr algn="l">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ਹੋਰ ਵੀ ਕਈ ਮੁਫ਼ਤ ਅਤੇ ਪੈਸੇ ਦੇਣ ਵਾਲੇ ਐਪ ਹਨ — ਬੱਸ ਲੱਭਕੇ ਚੁਣ ਲਵੋ।</a:t>
            </a: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ਝੱਟਪੱਟ ਸੁਝਾਅ: </a:t>
            </a:r>
            <a:endParaRPr lang="en-AU"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ਜਦੋਂ ਤੁਹਾਡਾ ਬ੍ਰਾਊਜ਼ਰ ਪੁੱਛੇ “ਪਾਸਵਰਡ ਸੰਭਾਲਣਾ ਹੈ?”, ਤਾਂ “ਨਹੀਂ” ਕਹਿਣਾ ਸੁਰੱਖਿਅਤ ਹੁੰਦਾ ਹੈ। ਇਸਦੀ ਬਜਾਏ ਪਾਸਵਰਡ ਮੈਨੇਜਰ ਦੀ ਵਰਤੋਂ ਕਰੋ — ਇਹ ਜ਼ਿਆਦਾ ਸੁਰੱਖਿਅਤ ਤਰੀਕਾ ਹੈ।</a:t>
            </a: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p:txBody>
      </p:sp>
      <p:sp>
        <p:nvSpPr>
          <p:cNvPr id="3" name="Freeform 3"/>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3707771" y="896803"/>
            <a:ext cx="1087429" cy="519247"/>
          </a:xfrm>
          <a:custGeom>
            <a:avLst/>
            <a:gdLst/>
            <a:ahLst/>
            <a:cxnLst/>
            <a:rect l="l" t="t" r="r" b="b"/>
            <a:pathLst>
              <a:path w="1087429" h="519247">
                <a:moveTo>
                  <a:pt x="0" y="0"/>
                </a:moveTo>
                <a:lnTo>
                  <a:pt x="1087429" y="0"/>
                </a:lnTo>
                <a:lnTo>
                  <a:pt x="1087429" y="519248"/>
                </a:lnTo>
                <a:lnTo>
                  <a:pt x="0" y="519248"/>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532800" y="967209"/>
            <a:ext cx="2376809" cy="448841"/>
          </a:xfrm>
          <a:prstGeom prst="rect">
            <a:avLst/>
          </a:prstGeom>
        </p:spPr>
        <p:txBody>
          <a:bodyPr lIns="0" tIns="0" rIns="0" bIns="0" rtlCol="0" anchor="t">
            <a:spAutoFit/>
          </a:bodyPr>
          <a:lstStyle/>
          <a:p>
            <a:pPr marL="0" lvl="1" indent="0" algn="l">
              <a:lnSpc>
                <a:spcPts val="3519"/>
              </a:lnSpc>
            </a:pPr>
            <a:r>
              <a:rPr lang="pa-IN" sz="3519" b="1" spc="-87"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Codec Pro Bold"/>
              </a:rPr>
              <a:t>ਪਾਸਵਰਡ</a:t>
            </a:r>
          </a:p>
        </p:txBody>
      </p:sp>
      <p:sp>
        <p:nvSpPr>
          <p:cNvPr id="6" name="TextBox 6"/>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7" name="TextBox 7"/>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8" name="TextBox 8"/>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04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2800" y="2373176"/>
            <a:ext cx="4262400" cy="4295600"/>
          </a:xfrm>
          <a:prstGeom prst="rect">
            <a:avLst/>
          </a:prstGeom>
        </p:spPr>
        <p:txBody>
          <a:bodyPr lIns="0" tIns="0" rIns="0" bIns="0" rtlCol="0" anchor="t">
            <a:spAutoFit/>
          </a:bodyPr>
          <a:lstStyle/>
          <a:p>
            <a:pPr algn="l">
              <a:lnSpc>
                <a:spcPts val="1399"/>
              </a:lnSpc>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ਜਦੋਂਕਿ ਜ਼ਿਆਦਾਤਰ ਬੈਂਕ ਤੁਹਾਡੇ ਵਿੱਤੀ ਖਾਤਿਆਂ ਦੀ ਸੁਰੱਖਿਆ ਲਈ ਮਲਟੀ-ਫੈਕਟਰ ਪ੍ਰਮਾਣਕਿਤਾ (</a:t>
            </a: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MFA) </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ਆਪਣੇ ਆਪ ਹੀ ਚਾਲੂ ਕਰ ਦਿੰਦੇ ਹਨ, ਪਰ ਇਹ ਬਹੁਤ ਜ਼ਰੂਰੀ ਹੈ ਕਿ ਤੁਸੀਂ ਆਪਣੇ ਹੋਰ ਖਾਤਿਆਂ ਜਿਵੇਂ ਕਿ ਸੋਸ਼ਲ ਮੀਡੀਆ ਅਤੇ ਈਮੇਲ ਉੱਤੇ ਵੀ </a:t>
            </a: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MFA </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ਚਾਲੂ ਕਰੋ ਤਾਂ ਜੋ ਤੁਹਾਡੀ ਸਾਰੀ ਨਿੱਜੀ ਜਾਣਕਾਰੀ ਦੀ ਰੱਖਿਆ ਹੋ ਸਕੇ।</a:t>
            </a:r>
            <a:endParaRPr lang="en-AU"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399"/>
              </a:lnSpc>
            </a:pP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399"/>
              </a:lnSpc>
            </a:pP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MFA </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ਕਿਵੇਂ ਕੰਮ ਕਰਦੀ ਹੈ:</a:t>
            </a:r>
          </a:p>
          <a:p>
            <a:pPr marL="215899" lvl="1" indent="-107950" algn="l">
              <a:lnSpc>
                <a:spcPts val="1399"/>
              </a:lnSpc>
              <a:buFont typeface="Arial"/>
              <a:buChar char="•"/>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ਸਭ ਤੋਂ ਪਹਿਲਾਂ, ਤੁਸੀਂ ਆਪਣੇ ਯੂਜ਼ਰਨੇਮ ਅਤੇ ਪਾਸਵਰਡ ਨਾਲ ਲੌਗਇਨ ਕਰਦੇ ਹੋ।</a:t>
            </a:r>
          </a:p>
          <a:p>
            <a:pPr marL="215899" lvl="1" indent="-107950" algn="l">
              <a:lnSpc>
                <a:spcPts val="1399"/>
              </a:lnSpc>
              <a:buFont typeface="Arial"/>
              <a:buChar char="•"/>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ਫਿਰ, </a:t>
            </a: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MFA </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ਤੁਹਾਡੀ ਸ਼ਨਾਖ਼ਤ ਦੀ ਪੁਸ਼ਟੀ ਕਰਨ ਲਈ ਤੁਹਾਡੇ ਕੋਲ ਕੁੱਝ ਵਧੀਕ ਜਾਣਕਾਰੀ ਮੰਗਦੀ ਹੈ, ਜਿਵੇਂ ਕਿ ਤੁਹਾਡੇ ਫ਼ੋਨ ਜਾਂ ਪ੍ਰਮਾਣੀਕਰਨ ਐਪ 'ਤੇ ਭੇਜਿਆ ਕੋਡ।</a:t>
            </a: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399"/>
              </a:lnSpc>
            </a:pP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399"/>
              </a:lnSpc>
            </a:pP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MFA </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ਕਿਉਂ ਜ਼ਰੂਰੀ ਹੈ: </a:t>
            </a:r>
            <a:endParaRPr lang="en-AU"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endParaRPr>
          </a:p>
          <a:p>
            <a:pPr marL="215899" lvl="1" indent="-107950" algn="l">
              <a:lnSpc>
                <a:spcPts val="1399"/>
              </a:lnSpc>
              <a:buFont typeface="Arial"/>
              <a:buChar char="•"/>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ਜੇਕਰ ਕਿਸੇ ਨੂੰ ਤੁਹਾਡਾ ਪਾਸਵਰਡ ਮਿਲ ਵੀ ਜਾਵੇ, ਤਾਂ ਵੀ ਉਹ ਤੁਹਾਡਾ ਖਾਤਾ ਨਹੀਂ ਖੋਲ੍ਹ ਸਕੇਗਾ ਜਦੋਂ ਤੱਕ ਉਹ ਦੂਜੀ ਜਾਣਕਾਰੀ ਨਹੀਂ ਪੇਸ਼ ਕਰਦਾ।</a:t>
            </a:r>
          </a:p>
          <a:p>
            <a:pPr marL="215899" lvl="1" indent="-107950" algn="l">
              <a:lnSpc>
                <a:spcPts val="1399"/>
              </a:lnSpc>
              <a:buFont typeface="Arial"/>
              <a:buChar char="•"/>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ਇਹ ਤੁਹਾਨੂੰ ਫਿਸ਼ਿੰਗ, ਹੈਕਿੰਗ ਅਤੇ ਠੱਗੀ ਤੋਂ ਬਚਾਉਣ ਲਈ ਸੁਰੱਖਿਆ ਦੀ ਇੱਕ ਵਾਧੂ ਪਰਤ ਜੋੜਦੀ ਹੈ।</a:t>
            </a:r>
            <a:endParaRPr lang="en-AU"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marL="107949" lvl="1" algn="l">
              <a:lnSpc>
                <a:spcPts val="1399"/>
              </a:lnSpc>
            </a:pP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algn="l">
              <a:lnSpc>
                <a:spcPts val="1399"/>
              </a:lnSpc>
            </a:pP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MFA </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rPr>
              <a:t>ਕਿੱਥੋਂ ਚਾਲੂ ਕਰੀਏ:</a:t>
            </a: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Bold"/>
            </a:endParaRPr>
          </a:p>
          <a:p>
            <a:pPr marL="215899" lvl="1" indent="-107950" algn="l">
              <a:lnSpc>
                <a:spcPts val="1399"/>
              </a:lnSpc>
              <a:buFont typeface="Arial"/>
              <a:buChar char="•"/>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ਸੋਸ਼ਲ ਮੀਡੀਆ: ਆਪਣੇ ਖਾਤੇ ਦੀਆਂ ਸੈਟਿੰਗਾਂ ਵਿੱਚ ਜਾਓ (ਅਕਸਰ “ਸਕਿਊਰਿਟੀ” ਜਾਂ “ਪ੍ਰਾਈਵੇਸੀ” ਦੇ ਹੇਠਾਂ), ਅਤੇ “</a:t>
            </a: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Two-Factor Authentication (2FA)” </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ਨੂੰ ਚਾਲੂ ਕਰਨ ਬਟਨ ਲੱਭੋ।</a:t>
            </a:r>
            <a:r>
              <a:rPr lang="en-AU"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 </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ਫੇਸਬੁੱਕ, ਇੰਸਟਾਗ੍ਰਾਮ ਅਤੇ ਟਵਿੱਟਰ ਵਰਗੇ ਪ੍ਰਸਿੱਧ ਪਲੇਟਫਾਰਮ ਇਹ ਸਹੂਲਤ ਦਿੰਦੇ ਹਨ।</a:t>
            </a:r>
            <a:endPar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endParaRPr>
          </a:p>
          <a:p>
            <a:pPr marL="215899" lvl="1" indent="-107950" algn="l">
              <a:lnSpc>
                <a:spcPts val="1399"/>
              </a:lnSpc>
              <a:buFont typeface="Arial"/>
              <a:buChar char="•"/>
            </a:pP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ਈ</a:t>
            </a:r>
            <a:r>
              <a:rPr lang="en-AU"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ਮੇਲ: ਜ਼ਿਆਦਾਤਰ ਈਮੇਲ ਸੇਵਾ ਪ੍ਰਦਾਤਾ, ਜਿਵੇਂ ਕਿ </a:t>
            </a: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Gmail </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ਜਾਂ </a:t>
            </a: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Outlook, </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ਤੁਹਾਨੂੰ ਆਪਣੇ ਖਾਤੇ ਦੀਆਂ ਸੁਰੱਖਿਆ ਸੈਟਿੰਗਾਂ ਵਿੱਚ </a:t>
            </a:r>
            <a:r>
              <a:rPr lang="en-US"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MFA </a:t>
            </a:r>
            <a:r>
              <a:rPr lang="pa-IN" sz="999" b="1"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Montserrat Medium"/>
              </a:rPr>
              <a:t>ਚਾਲੂ ਕਰਨ ਦੀ ਸਹੂਲਤ ਦਿੰਦੇ ਹਨ</a:t>
            </a:r>
            <a:r>
              <a:rPr lang="pa-IN" sz="999" b="1" dirty="0">
                <a:solidFill>
                  <a:srgbClr val="0B5184"/>
                </a:solidFill>
                <a:latin typeface="Montserrat Medium"/>
                <a:ea typeface="Montserrat Medium"/>
                <a:cs typeface="Montserrat Medium"/>
                <a:sym typeface="Montserrat Medium"/>
              </a:rPr>
              <a:t>।</a:t>
            </a:r>
            <a:endParaRPr lang="en-US" sz="999" b="1" dirty="0">
              <a:solidFill>
                <a:srgbClr val="0B5184"/>
              </a:solidFill>
              <a:latin typeface="Montserrat Medium"/>
              <a:ea typeface="Montserrat Medium"/>
              <a:cs typeface="Montserrat Medium"/>
              <a:sym typeface="Montserrat Medium"/>
            </a:endParaRPr>
          </a:p>
          <a:p>
            <a:pPr algn="l">
              <a:lnSpc>
                <a:spcPts val="1399"/>
              </a:lnSpc>
            </a:pPr>
            <a:endParaRPr lang="en-US" sz="999" b="1" dirty="0">
              <a:solidFill>
                <a:srgbClr val="0B5184"/>
              </a:solidFill>
              <a:latin typeface="Montserrat Medium"/>
              <a:ea typeface="Montserrat Medium"/>
              <a:cs typeface="Montserrat Medium"/>
              <a:sym typeface="Montserrat Medium"/>
            </a:endParaRPr>
          </a:p>
        </p:txBody>
      </p:sp>
      <p:sp>
        <p:nvSpPr>
          <p:cNvPr id="3" name="Freeform 3"/>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4002450" y="1124115"/>
            <a:ext cx="792750" cy="874758"/>
          </a:xfrm>
          <a:custGeom>
            <a:avLst/>
            <a:gdLst/>
            <a:ahLst/>
            <a:cxnLst/>
            <a:rect l="l" t="t" r="r" b="b"/>
            <a:pathLst>
              <a:path w="792750" h="874758">
                <a:moveTo>
                  <a:pt x="0" y="0"/>
                </a:moveTo>
                <a:lnTo>
                  <a:pt x="792750" y="0"/>
                </a:lnTo>
                <a:lnTo>
                  <a:pt x="792750" y="874758"/>
                </a:lnTo>
                <a:lnTo>
                  <a:pt x="0" y="874758"/>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532800" y="1083187"/>
            <a:ext cx="3182184" cy="920830"/>
          </a:xfrm>
          <a:prstGeom prst="rect">
            <a:avLst/>
          </a:prstGeom>
        </p:spPr>
        <p:txBody>
          <a:bodyPr lIns="0" tIns="0" rIns="0" bIns="0" rtlCol="0" anchor="t">
            <a:spAutoFit/>
          </a:bodyPr>
          <a:lstStyle/>
          <a:p>
            <a:pPr marL="0" lvl="1" indent="0" algn="l">
              <a:lnSpc>
                <a:spcPts val="3519"/>
              </a:lnSpc>
            </a:pPr>
            <a:r>
              <a:rPr lang="pa-IN" sz="3519" b="1" spc="-87" dirty="0">
                <a:solidFill>
                  <a:srgbClr val="0B5184"/>
                </a:solidFill>
                <a:latin typeface="Nirmala Text" panose="020B0502040204020203" pitchFamily="34" charset="0"/>
                <a:ea typeface="Nirmala Text" panose="020B0502040204020203" pitchFamily="34" charset="0"/>
                <a:cs typeface="Nirmala Text" panose="020B0502040204020203" pitchFamily="34" charset="0"/>
                <a:sym typeface="Codec Pro Bold"/>
              </a:rPr>
              <a:t>ਮਲਟੀ-ਫੈਕਟਰ ਪ੍ਰਮਾਣਿਕਤਾ</a:t>
            </a:r>
          </a:p>
        </p:txBody>
      </p:sp>
      <p:sp>
        <p:nvSpPr>
          <p:cNvPr id="6" name="TextBox 6"/>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7" name="TextBox 7"/>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8" name="TextBox 8"/>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05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1860</Words>
  <Application>Microsoft Macintosh PowerPoint</Application>
  <PresentationFormat>Custom</PresentationFormat>
  <Paragraphs>219</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Montserrat Semi-Bold</vt:lpstr>
      <vt:lpstr>Calibri</vt:lpstr>
      <vt:lpstr>Nirmala Text</vt:lpstr>
      <vt:lpstr>Codec Pro Bold</vt:lpstr>
      <vt:lpstr>Montserrat Medium</vt:lpstr>
      <vt:lpstr>Montserrat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IDCARE Essentials (Booklet (Small))</dc:title>
  <cp:lastModifiedBy>Bianca Jolly</cp:lastModifiedBy>
  <cp:revision>10</cp:revision>
  <dcterms:created xsi:type="dcterms:W3CDTF">2006-08-16T00:00:00Z</dcterms:created>
  <dcterms:modified xsi:type="dcterms:W3CDTF">2025-06-11T07:57:25Z</dcterms:modified>
  <dc:identifier>DAGl-EIN7YY</dc:identifier>
</cp:coreProperties>
</file>