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5321300" cy="7556500"/>
  <p:notesSz cx="6858000" cy="9144000"/>
  <p:embeddedFontLst>
    <p:embeddedFont>
      <p:font typeface="Canva Sans Bold" panose="020B0803030501040103" pitchFamily="34" charset="0"/>
      <p:regular r:id="rId14"/>
      <p:bold r:id="rId15"/>
    </p:embeddedFont>
    <p:embeddedFont>
      <p:font typeface="Codec Pro Bold" pitchFamily="2" charset="0"/>
      <p:regular r:id="rId16"/>
      <p:bold r:id="rId17"/>
    </p:embeddedFont>
    <p:embeddedFont>
      <p:font typeface="Montserrat" pitchFamily="2" charset="77"/>
      <p:regular r:id="rId18"/>
      <p:bold r:id="rId19"/>
      <p:italic r:id="rId20"/>
      <p:boldItalic r:id="rId21"/>
    </p:embeddedFont>
    <p:embeddedFont>
      <p:font typeface="Montserrat Bold" pitchFamily="2" charset="77"/>
      <p:regular r:id="rId22"/>
      <p:bold r:id="rId23"/>
      <p:italic r:id="rId24"/>
      <p:boldItalic r:id="rId25"/>
    </p:embeddedFont>
    <p:embeddedFont>
      <p:font typeface="Montserrat Medium" pitchFamily="2" charset="77"/>
      <p:regular r:id="rId26"/>
      <p:italic r:id="rId27"/>
    </p:embeddedFont>
    <p:embeddedFont>
      <p:font typeface="Montserrat Semi-Bold" pitchFamily="2" charset="77"/>
      <p:regular r:id="rId28"/>
      <p:bold r:id="rId29"/>
      <p:italic r:id="rId30"/>
      <p:boldItalic r:id="rId31"/>
    </p:embeddedFont>
    <p:embeddedFont>
      <p:font typeface="Montserrat Semi-Bold Italics" pitchFamily="2" charset="77"/>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0" autoAdjust="0"/>
  </p:normalViewPr>
  <p:slideViewPr>
    <p:cSldViewPr>
      <p:cViewPr varScale="1">
        <p:scale>
          <a:sx n="105" d="100"/>
          <a:sy n="105" d="100"/>
        </p:scale>
        <p:origin x="3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679" y="4315318"/>
            <a:ext cx="4874436" cy="3244682"/>
            <a:chOff x="0" y="0"/>
            <a:chExt cx="6499247" cy="4326243"/>
          </a:xfrm>
        </p:grpSpPr>
        <p:pic>
          <p:nvPicPr>
            <p:cNvPr id="3" name="Picture 3"/>
            <p:cNvPicPr>
              <a:picLocks noChangeAspect="1"/>
            </p:cNvPicPr>
            <p:nvPr/>
          </p:nvPicPr>
          <p:blipFill>
            <a:blip r:embed="rId2" cstate="print"/>
            <a:srcRect l="15496"/>
            <a:stretch>
              <a:fillRect/>
            </a:stretch>
          </p:blipFill>
          <p:spPr>
            <a:xfrm>
              <a:off x="0" y="0"/>
              <a:ext cx="6499247" cy="4326243"/>
            </a:xfrm>
            <a:prstGeom prst="rect">
              <a:avLst/>
            </a:prstGeom>
          </p:spPr>
        </p:pic>
      </p:grpSp>
      <p:sp>
        <p:nvSpPr>
          <p:cNvPr id="4" name="TextBox 4"/>
          <p:cNvSpPr txBox="1"/>
          <p:nvPr/>
        </p:nvSpPr>
        <p:spPr>
          <a:xfrm>
            <a:off x="327599" y="1090376"/>
            <a:ext cx="4298234" cy="718145"/>
          </a:xfrm>
          <a:prstGeom prst="rect">
            <a:avLst/>
          </a:prstGeom>
        </p:spPr>
        <p:txBody>
          <a:bodyPr lIns="0" tIns="0" rIns="0" bIns="0" rtlCol="0" anchor="t">
            <a:spAutoFit/>
          </a:bodyPr>
          <a:lstStyle/>
          <a:p>
            <a:pPr marL="0" lvl="1">
              <a:lnSpc>
                <a:spcPts val="5626"/>
              </a:lnSpc>
            </a:pPr>
            <a:r>
              <a:rPr lang="hi-IN" sz="5626" b="1" spc="-140" dirty="0">
                <a:solidFill>
                  <a:srgbClr val="0B5184"/>
                </a:solidFill>
                <a:latin typeface="Montserrat Semi-Bold"/>
                <a:ea typeface="Montserrat Semi-Bold"/>
                <a:cs typeface="Montserrat Semi-Bold"/>
                <a:sym typeface="Montserrat Semi-Bold"/>
              </a:rPr>
              <a:t>सुरक्षा उपाय</a:t>
            </a:r>
            <a:endParaRPr lang="en-US" sz="5626" b="1" spc="-140" dirty="0">
              <a:solidFill>
                <a:srgbClr val="0B5184"/>
              </a:solidFill>
              <a:latin typeface="Montserrat Semi-Bold"/>
              <a:ea typeface="Montserrat Semi-Bold"/>
              <a:cs typeface="Montserrat Semi-Bold"/>
              <a:sym typeface="Montserrat Semi-Bold"/>
            </a:endParaRPr>
          </a:p>
        </p:txBody>
      </p:sp>
      <p:grpSp>
        <p:nvGrpSpPr>
          <p:cNvPr id="5" name="Group 5"/>
          <p:cNvGrpSpPr/>
          <p:nvPr/>
        </p:nvGrpSpPr>
        <p:grpSpPr>
          <a:xfrm>
            <a:off x="2232663" y="4315318"/>
            <a:ext cx="5388986" cy="3244682"/>
            <a:chOff x="0" y="0"/>
            <a:chExt cx="478656" cy="288196"/>
          </a:xfrm>
        </p:grpSpPr>
        <p:sp>
          <p:nvSpPr>
            <p:cNvPr id="6" name="Freeform 6"/>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87C4EA"/>
            </a:solidFill>
          </p:spPr>
          <p:txBody>
            <a:bodyPr/>
            <a:lstStyle/>
            <a:p>
              <a:endParaRPr lang="en-US"/>
            </a:p>
          </p:txBody>
        </p:sp>
        <p:sp>
          <p:nvSpPr>
            <p:cNvPr id="7" name="TextBox 7"/>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grpSp>
        <p:nvGrpSpPr>
          <p:cNvPr id="8" name="Group 8"/>
          <p:cNvGrpSpPr/>
          <p:nvPr/>
        </p:nvGrpSpPr>
        <p:grpSpPr>
          <a:xfrm>
            <a:off x="2311196" y="4315318"/>
            <a:ext cx="5388986" cy="3244682"/>
            <a:chOff x="0" y="0"/>
            <a:chExt cx="478656" cy="288196"/>
          </a:xfrm>
        </p:grpSpPr>
        <p:sp>
          <p:nvSpPr>
            <p:cNvPr id="9" name="Freeform 9"/>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0075A5"/>
            </a:solidFill>
          </p:spPr>
          <p:txBody>
            <a:bodyPr/>
            <a:lstStyle/>
            <a:p>
              <a:endParaRPr lang="en-US"/>
            </a:p>
          </p:txBody>
        </p:sp>
        <p:sp>
          <p:nvSpPr>
            <p:cNvPr id="10" name="TextBox 10"/>
            <p:cNvSpPr txBox="1"/>
            <p:nvPr/>
          </p:nvSpPr>
          <p:spPr>
            <a:xfrm>
              <a:off x="101600" y="9525"/>
              <a:ext cx="275456" cy="278671"/>
            </a:xfrm>
            <a:prstGeom prst="rect">
              <a:avLst/>
            </a:prstGeom>
          </p:spPr>
          <p:txBody>
            <a:bodyPr lIns="35802" tIns="35802" rIns="35802" bIns="35802" rtlCol="0" anchor="ctr"/>
            <a:lstStyle/>
            <a:p>
              <a:pPr algn="ctr">
                <a:lnSpc>
                  <a:spcPts val="1142"/>
                </a:lnSpc>
              </a:pPr>
              <a:endParaRPr/>
            </a:p>
          </p:txBody>
        </p:sp>
      </p:grpSp>
      <p:sp>
        <p:nvSpPr>
          <p:cNvPr id="11" name="Freeform 11"/>
          <p:cNvSpPr/>
          <p:nvPr/>
        </p:nvSpPr>
        <p:spPr>
          <a:xfrm>
            <a:off x="361112" y="489731"/>
            <a:ext cx="1195828" cy="295512"/>
          </a:xfrm>
          <a:custGeom>
            <a:avLst/>
            <a:gdLst/>
            <a:ahLst/>
            <a:cxnLst/>
            <a:rect l="l" t="t" r="r" b="b"/>
            <a:pathLst>
              <a:path w="1195828" h="295512">
                <a:moveTo>
                  <a:pt x="0" y="0"/>
                </a:moveTo>
                <a:lnTo>
                  <a:pt x="1195828" y="0"/>
                </a:lnTo>
                <a:lnTo>
                  <a:pt x="1195828" y="295512"/>
                </a:lnTo>
                <a:lnTo>
                  <a:pt x="0" y="29551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361112" y="2827717"/>
            <a:ext cx="4204966" cy="1154162"/>
          </a:xfrm>
          <a:prstGeom prst="rect">
            <a:avLst/>
          </a:prstGeom>
        </p:spPr>
        <p:txBody>
          <a:bodyPr lIns="0" tIns="0" rIns="0" bIns="0" rtlCol="0" anchor="t">
            <a:spAutoFit/>
          </a:bodyPr>
          <a:lstStyle/>
          <a:p>
            <a:pPr>
              <a:lnSpc>
                <a:spcPts val="1820"/>
              </a:lnSpc>
            </a:pPr>
            <a:r>
              <a:rPr lang="hi-IN" sz="1300" b="1" dirty="0">
                <a:solidFill>
                  <a:srgbClr val="071A30"/>
                </a:solidFill>
                <a:latin typeface="Montserrat Bold"/>
                <a:ea typeface="Montserrat Bold"/>
                <a:cs typeface="Montserrat Bold"/>
                <a:sym typeface="Montserrat Bold"/>
              </a:rPr>
              <a:t>साइबर क्रिमिनल्स से आपका बचाव में मदद प्रदान करते हैं।</a:t>
            </a:r>
            <a:endParaRPr lang="en-US" sz="1300" b="1" dirty="0">
              <a:solidFill>
                <a:srgbClr val="071A30"/>
              </a:solidFill>
              <a:latin typeface="Montserrat Bold"/>
              <a:ea typeface="Montserrat Bold"/>
              <a:cs typeface="Montserrat Bold"/>
              <a:sym typeface="Montserrat Bold"/>
            </a:endParaRPr>
          </a:p>
          <a:p>
            <a:pPr algn="l">
              <a:lnSpc>
                <a:spcPts val="1820"/>
              </a:lnSpc>
            </a:pPr>
            <a:endParaRPr lang="en-US" sz="1300" b="1" dirty="0">
              <a:solidFill>
                <a:srgbClr val="071A30"/>
              </a:solidFill>
              <a:latin typeface="Montserrat Bold"/>
              <a:ea typeface="Montserrat Bold"/>
              <a:cs typeface="Montserrat Bold"/>
              <a:sym typeface="Montserrat Bold"/>
            </a:endParaRPr>
          </a:p>
          <a:p>
            <a:pPr>
              <a:lnSpc>
                <a:spcPts val="1820"/>
              </a:lnSpc>
              <a:spcBef>
                <a:spcPct val="0"/>
              </a:spcBef>
            </a:pPr>
            <a:r>
              <a:rPr lang="hi-IN" sz="1300" b="1" dirty="0">
                <a:solidFill>
                  <a:srgbClr val="071A30"/>
                </a:solidFill>
                <a:latin typeface="Montserrat Medium"/>
                <a:ea typeface="Montserrat Medium"/>
                <a:cs typeface="Montserrat Medium"/>
                <a:sym typeface="Montserrat Medium"/>
              </a:rPr>
              <a:t>कुछ आसान से कदम उठाकर, आप अपने जोखिम को काफी हद तक कम कर सकते हैं और अपनी व्यक्तिगत पहचान और पैसे को भी सुरक्षित रख सकते हैं।</a:t>
            </a:r>
            <a:endParaRPr lang="en-US" sz="1300" b="1" dirty="0">
              <a:solidFill>
                <a:srgbClr val="071A30"/>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1492250"/>
            <a:ext cx="4262400" cy="4667945"/>
          </a:xfrm>
          <a:prstGeom prst="rect">
            <a:avLst/>
          </a:prstGeom>
        </p:spPr>
        <p:txBody>
          <a:bodyPr wrap="square" lIns="0" tIns="0" rIns="0" bIns="0" rtlCol="0" anchor="t">
            <a:spAutoFit/>
          </a:bodyPr>
          <a:lstStyle/>
          <a:p>
            <a:pPr algn="just">
              <a:lnSpc>
                <a:spcPts val="1399"/>
              </a:lnSpc>
            </a:pPr>
            <a:r>
              <a:rPr lang="hi-IN" sz="999" b="1" dirty="0">
                <a:solidFill>
                  <a:srgbClr val="0B5184"/>
                </a:solidFill>
                <a:latin typeface="Montserrat Bold"/>
                <a:ea typeface="Montserrat Bold"/>
                <a:cs typeface="Montserrat Bold"/>
                <a:sym typeface="Montserrat Bold"/>
              </a:rPr>
              <a:t>क्रेडिट रिपोर्ट से क्या तात्पर्य है?</a:t>
            </a:r>
            <a:endParaRPr lang="en-US" sz="999" b="1" dirty="0">
              <a:solidFill>
                <a:srgbClr val="0B5184"/>
              </a:solidFill>
              <a:latin typeface="Montserrat Bold"/>
              <a:ea typeface="Montserrat Bold"/>
              <a:cs typeface="Montserrat Bold"/>
              <a:sym typeface="Montserrat Bold"/>
            </a:endParaRPr>
          </a:p>
          <a:p>
            <a:pPr algn="just">
              <a:lnSpc>
                <a:spcPts val="1399"/>
              </a:lnSpc>
            </a:pP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Medium"/>
                <a:ea typeface="Montserrat Medium"/>
                <a:cs typeface="Montserrat Medium"/>
                <a:sym typeface="Montserrat Medium"/>
              </a:rPr>
              <a:t>आपकी क्रेडिट रिपोर्ट के द्वारा आपकी क्रेडिट पृष्ठभूमि का सारांश दर्शाया जाता है। यह निम्नलिखित के बारे में बताती है</a:t>
            </a:r>
            <a:r>
              <a:rPr lang="en-US" sz="999" b="1" dirty="0">
                <a:solidFill>
                  <a:srgbClr val="0B5184"/>
                </a:solidFill>
                <a:latin typeface="Montserrat Medium"/>
                <a:ea typeface="Montserrat Medium"/>
                <a:cs typeface="Montserrat Medium"/>
                <a:sym typeface="Montserrat Medium"/>
              </a:rPr>
              <a:t>:</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आपने किस क्रेडिट के लिए आवेदन किया है</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आपको कौन सा क्रेडिट दिया गया है</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आपकी रीपैमन्ट हिस्ट्री (जिसमें ऐसे भुगतानों के बारे में भी बताया जाता है जो नहीं किए गए या देर से किए गए)</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कोई डिफ़ॉल्ट या गंभीर क्रेडिट उल्लंघन</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दिवालियापन या न्यायालय द्वारा लिए गए निर्णय (यदि कोई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Medium"/>
                <a:ea typeface="Montserrat Medium"/>
                <a:cs typeface="Montserrat Medium"/>
                <a:sym typeface="Montserrat Medium"/>
              </a:rPr>
              <a:t>इसके आधार पर बैंक, दूरसंचार कंपनियाँ और ऋणदाता आपको पैसा उधार देने या फोन प्लान जैसी सेवाएँ प्रदान करने का निर्णय लेती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Bold"/>
                <a:ea typeface="Montserrat Bold"/>
                <a:cs typeface="Montserrat Bold"/>
                <a:sym typeface="Montserrat Bold"/>
              </a:rPr>
              <a:t>मुझे अपनी क्रेडिट रिपोर्ट की जाँच क्यों करनी चाहिए?</a:t>
            </a: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Medium"/>
                <a:ea typeface="Montserrat Medium"/>
                <a:cs typeface="Montserrat Medium"/>
                <a:sym typeface="Montserrat Medium"/>
              </a:rPr>
              <a:t>हर 6-12 महीने में अपनी क्रेडिट रिपोर्ट की जाँच करने से आपको निम्नलिखित में मदद मिल सकती है: </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Bold"/>
                <a:ea typeface="Montserrat Bold"/>
                <a:cs typeface="Montserrat Bold"/>
                <a:sym typeface="Montserrat Bold"/>
              </a:rPr>
              <a:t>घोटालों या धोखाधड़ी को पहचानने के लिए (जैसे कि आपके नाम पर लिए गए ऋण)</a:t>
            </a:r>
            <a:r>
              <a:rPr lang="en-US" sz="999" b="1" dirty="0">
                <a:solidFill>
                  <a:srgbClr val="0B5184"/>
                </a:solidFill>
                <a:latin typeface="Montserrat Medium"/>
                <a:ea typeface="Montserrat Medium"/>
                <a:cs typeface="Montserrat Medium"/>
                <a:sym typeface="Montserrat Medium"/>
              </a:rPr>
              <a:t> </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गलतियों को ठीक करने के लिए (किसी भी प्रकार की गलत जानकारी से आपका क्रेडिट स्कोर कम हो सकता है)</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अपनी वित्तीय स्थिति की जाँच के लिए (ऋणदाता की दृष्टि से स्वयं को जाँचने के लिए)</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endParaRPr lang="en-US" sz="999" b="1" dirty="0">
              <a:solidFill>
                <a:srgbClr val="0B5184"/>
              </a:solidFill>
              <a:latin typeface="Montserrat Medium"/>
              <a:ea typeface="Montserrat Medium"/>
              <a:cs typeface="Montserrat Medium"/>
              <a:sym typeface="Montserrat Medium"/>
            </a:endParaRPr>
          </a:p>
          <a:p>
            <a:pPr algn="just">
              <a:lnSpc>
                <a:spcPts val="1399"/>
              </a:lnSpc>
              <a:spcBef>
                <a:spcPct val="0"/>
              </a:spcBef>
            </a:pPr>
            <a:r>
              <a:rPr lang="hi-IN" sz="999" b="1" dirty="0">
                <a:solidFill>
                  <a:srgbClr val="0B5184"/>
                </a:solidFill>
                <a:latin typeface="Montserrat Bold"/>
                <a:ea typeface="Montserrat Bold"/>
                <a:cs typeface="Montserrat Bold"/>
                <a:sym typeface="Montserrat Bold"/>
              </a:rPr>
              <a:t>अपनी रिपोर्ट की जाँच करने से आपके क्रेडिट स्कोर पर कोई प्रभाव नहीं पड़ता है।</a:t>
            </a:r>
            <a:endParaRPr lang="en-US" sz="999" b="1" dirty="0">
              <a:solidFill>
                <a:srgbClr val="0B5184"/>
              </a:solidFill>
              <a:latin typeface="Montserrat Bold"/>
              <a:ea typeface="Montserrat Bold"/>
              <a:cs typeface="Montserrat Bold"/>
              <a:sym typeface="Montserrat Bold"/>
            </a:endParaRPr>
          </a:p>
          <a:p>
            <a:pPr algn="just">
              <a:lnSpc>
                <a:spcPts val="1399"/>
              </a:lnSpc>
              <a:spcBef>
                <a:spcPct val="0"/>
              </a:spcBef>
            </a:pPr>
            <a:endParaRPr lang="en-US" sz="999" b="1" dirty="0">
              <a:solidFill>
                <a:srgbClr val="0B5184"/>
              </a:solidFill>
              <a:latin typeface="Montserrat Bold"/>
              <a:ea typeface="Montserrat Bold"/>
              <a:cs typeface="Montserrat Bold"/>
              <a:sym typeface="Montserrat Bold"/>
            </a:endParaRPr>
          </a:p>
        </p:txBody>
      </p:sp>
      <p:sp>
        <p:nvSpPr>
          <p:cNvPr id="4" name="Freeform 4"/>
          <p:cNvSpPr/>
          <p:nvPr/>
        </p:nvSpPr>
        <p:spPr>
          <a:xfrm>
            <a:off x="413169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cstate="print"/>
            <a:stretch>
              <a:fillRect/>
            </a:stretch>
          </a:blipFill>
        </p:spPr>
        <p:txBody>
          <a:bodyPr/>
          <a:lstStyle/>
          <a:p>
            <a:endParaRPr lang="en-US"/>
          </a:p>
        </p:txBody>
      </p:sp>
      <p:sp>
        <p:nvSpPr>
          <p:cNvPr id="5" name="Freeform 5"/>
          <p:cNvSpPr/>
          <p:nvPr/>
        </p:nvSpPr>
        <p:spPr>
          <a:xfrm>
            <a:off x="0" y="6064250"/>
            <a:ext cx="5328000" cy="1495750"/>
          </a:xfrm>
          <a:custGeom>
            <a:avLst/>
            <a:gdLst/>
            <a:ahLst/>
            <a:cxnLst/>
            <a:rect l="l" t="t" r="r" b="b"/>
            <a:pathLst>
              <a:path w="5328000" h="1932343">
                <a:moveTo>
                  <a:pt x="0" y="0"/>
                </a:moveTo>
                <a:lnTo>
                  <a:pt x="5328000" y="0"/>
                </a:lnTo>
                <a:lnTo>
                  <a:pt x="5328000" y="1932343"/>
                </a:lnTo>
                <a:lnTo>
                  <a:pt x="0" y="1932343"/>
                </a:lnTo>
                <a:lnTo>
                  <a:pt x="0" y="0"/>
                </a:lnTo>
                <a:close/>
              </a:path>
            </a:pathLst>
          </a:custGeom>
          <a:blipFill>
            <a:blip r:embed="rId5"/>
            <a:stretch>
              <a:fillRect t="-76424" b="-7278"/>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1083187"/>
            <a:ext cx="3136719" cy="451086"/>
          </a:xfrm>
          <a:prstGeom prst="rect">
            <a:avLst/>
          </a:prstGeom>
        </p:spPr>
        <p:txBody>
          <a:bodyPr lIns="0" tIns="0" rIns="0" bIns="0" rtlCol="0" anchor="t">
            <a:spAutoFit/>
          </a:bodyPr>
          <a:lstStyle/>
          <a:p>
            <a:pPr marL="0" lvl="1">
              <a:lnSpc>
                <a:spcPts val="3519"/>
              </a:lnSpc>
            </a:pPr>
            <a:r>
              <a:rPr lang="hi-IN" sz="3519" b="1" spc="-87" dirty="0">
                <a:solidFill>
                  <a:srgbClr val="0B5184"/>
                </a:solidFill>
                <a:latin typeface="Codec Pro Bold"/>
                <a:ea typeface="Codec Pro Bold"/>
                <a:cs typeface="Codec Pro Bold"/>
                <a:sym typeface="Codec Pro Bold"/>
              </a:rPr>
              <a:t>क्रेडिट रिपोर्ट </a:t>
            </a:r>
            <a:endParaRPr lang="en-US" sz="3519" b="1" spc="-87" dirty="0">
              <a:solidFill>
                <a:srgbClr val="0B5184"/>
              </a:solidFill>
              <a:latin typeface="Codec Pro Bold"/>
              <a:ea typeface="Codec Pro Bold"/>
              <a:cs typeface="Codec Pro Bold"/>
              <a:sym typeface="Codec Pro Bold"/>
            </a:endParaRP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FFFFFF"/>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FFFFFF"/>
                </a:solidFill>
                <a:latin typeface="Codec Pro Bold"/>
                <a:ea typeface="Codec Pro Bold"/>
                <a:cs typeface="Codec Pro Bold"/>
                <a:sym typeface="Codec Pro Bold"/>
              </a:rPr>
              <a:t>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32800" y="2121372"/>
            <a:ext cx="4262400" cy="5206554"/>
          </a:xfrm>
          <a:prstGeom prst="rect">
            <a:avLst/>
          </a:prstGeom>
        </p:spPr>
        <p:txBody>
          <a:bodyPr lIns="0" tIns="0" rIns="0" bIns="0" rtlCol="0" anchor="t">
            <a:spAutoFit/>
          </a:bodyPr>
          <a:lstStyle/>
          <a:p>
            <a:pPr algn="just">
              <a:lnSpc>
                <a:spcPts val="1399"/>
              </a:lnSpc>
            </a:pPr>
            <a:r>
              <a:rPr lang="hi-IN" sz="999" b="1" dirty="0">
                <a:solidFill>
                  <a:srgbClr val="0B5184"/>
                </a:solidFill>
                <a:latin typeface="Montserrat Bold"/>
                <a:ea typeface="Montserrat Bold"/>
                <a:cs typeface="Montserrat Bold"/>
                <a:sym typeface="Montserrat Bold"/>
              </a:rPr>
              <a:t>आप अपनी क्रेडिट रिपोर्ट की निशुल्क जाँच कैसे कर सकते हैं </a:t>
            </a:r>
            <a:r>
              <a:rPr lang="en-US" sz="999" b="1" dirty="0">
                <a:solidFill>
                  <a:srgbClr val="0B5184"/>
                </a:solidFill>
                <a:latin typeface="Montserrat Bold"/>
                <a:ea typeface="Montserrat Bold"/>
                <a:cs typeface="Montserrat Bold"/>
                <a:sym typeface="Montserrat Bold"/>
              </a:rPr>
              <a:t>:</a:t>
            </a:r>
          </a:p>
          <a:p>
            <a:pPr algn="just">
              <a:lnSpc>
                <a:spcPts val="1399"/>
              </a:lnSpc>
            </a:pP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Medium"/>
                <a:ea typeface="Montserrat Medium"/>
                <a:cs typeface="Montserrat Medium"/>
                <a:sym typeface="Montserrat Medium"/>
              </a:rPr>
              <a:t>आपकी मदद के लिए तीन क्रेडिट रिपोर्टिंग एजेंसियाँ उपलब्ध हैं।</a:t>
            </a: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आप हर 3 महीने में एक निशुल्क प्रति प्राप्त करने का अनुरोध कर सकते हैं। </a:t>
            </a:r>
            <a:r>
              <a:rPr lang="hi-IN" sz="999" dirty="0">
                <a:solidFill>
                  <a:srgbClr val="0B5184"/>
                </a:solidFill>
                <a:latin typeface="Montserrat Bold"/>
                <a:ea typeface="Montserrat Bold"/>
                <a:cs typeface="Montserrat Bold"/>
                <a:sym typeface="Montserrat Bold"/>
              </a:rPr>
              <a:t>अपनी संपूर्ण क्रेडिट पृष्ठभूमि जानने के लिए आपको </a:t>
            </a:r>
            <a:r>
              <a:rPr lang="hi-IN" sz="999" b="1" dirty="0">
                <a:solidFill>
                  <a:srgbClr val="0B5184"/>
                </a:solidFill>
                <a:latin typeface="Montserrat Bold"/>
                <a:ea typeface="Montserrat Bold"/>
                <a:cs typeface="Montserrat Bold"/>
                <a:sym typeface="Montserrat Bold"/>
              </a:rPr>
              <a:t>हर</a:t>
            </a:r>
            <a:r>
              <a:rPr lang="hi-IN" sz="999" dirty="0">
                <a:solidFill>
                  <a:srgbClr val="0B5184"/>
                </a:solidFill>
                <a:latin typeface="Montserrat Bold"/>
                <a:ea typeface="Montserrat Bold"/>
                <a:cs typeface="Montserrat Bold"/>
                <a:sym typeface="Montserrat Bold"/>
              </a:rPr>
              <a:t> एजेंसी से अलग-अलग रिपोर्ट प्राप्त करनी होगी।</a:t>
            </a:r>
            <a:endParaRPr lang="en-US" sz="999" dirty="0">
              <a:solidFill>
                <a:srgbClr val="0B5184"/>
              </a:solidFill>
              <a:latin typeface="Montserrat"/>
              <a:ea typeface="Montserrat"/>
              <a:cs typeface="Montserrat"/>
              <a:sym typeface="Montserrat"/>
            </a:endParaRPr>
          </a:p>
          <a:p>
            <a:pPr algn="just">
              <a:lnSpc>
                <a:spcPts val="1399"/>
              </a:lnSpc>
            </a:pPr>
            <a:endParaRPr lang="en-US" sz="999" dirty="0">
              <a:solidFill>
                <a:srgbClr val="0B5184"/>
              </a:solidFill>
              <a:latin typeface="Montserrat"/>
              <a:ea typeface="Montserrat"/>
              <a:cs typeface="Montserrat"/>
              <a:sym typeface="Montserrat"/>
            </a:endParaRPr>
          </a:p>
          <a:p>
            <a:pPr algn="just">
              <a:lnSpc>
                <a:spcPts val="1399"/>
              </a:lnSpc>
            </a:pPr>
            <a:r>
              <a:rPr lang="en-US" sz="999" b="1" dirty="0">
                <a:solidFill>
                  <a:srgbClr val="0B5184"/>
                </a:solidFill>
                <a:latin typeface="Montserrat Medium"/>
                <a:ea typeface="Montserrat Medium"/>
                <a:cs typeface="Montserrat Medium"/>
                <a:sym typeface="Montserrat Medium"/>
              </a:rPr>
              <a:t>1) </a:t>
            </a:r>
            <a:r>
              <a:rPr lang="en-US" sz="999" b="1" dirty="0">
                <a:solidFill>
                  <a:srgbClr val="0B5184"/>
                </a:solidFill>
                <a:latin typeface="Montserrat Bold"/>
                <a:ea typeface="Montserrat Bold"/>
                <a:cs typeface="Montserrat Bold"/>
                <a:sym typeface="Montserrat Bold"/>
              </a:rPr>
              <a:t>Equifax</a:t>
            </a:r>
            <a:r>
              <a:rPr lang="en-US" sz="999" b="1" dirty="0">
                <a:solidFill>
                  <a:srgbClr val="0B5184"/>
                </a:solidFill>
                <a:latin typeface="Montserrat Medium"/>
                <a:ea typeface="Montserrat Medium"/>
                <a:cs typeface="Montserrat Medium"/>
                <a:sym typeface="Montserrat Medium"/>
              </a:rPr>
              <a:t> </a:t>
            </a:r>
            <a:r>
              <a:rPr lang="en-US" sz="999" b="1" u="sng" dirty="0">
                <a:solidFill>
                  <a:srgbClr val="0B5184"/>
                </a:solidFill>
                <a:latin typeface="Montserrat Medium"/>
                <a:ea typeface="Montserrat Medium"/>
                <a:cs typeface="Montserrat Medium"/>
                <a:sym typeface="Montserrat Medium"/>
              </a:rPr>
              <a:t>www.equifax.com.au</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आपको किन चीज़ों की आवश्यकता होगी</a:t>
            </a:r>
            <a:r>
              <a:rPr lang="en-US" sz="999" b="1" dirty="0">
                <a:solidFill>
                  <a:srgbClr val="0B5184"/>
                </a:solidFill>
                <a:latin typeface="Montserrat Medium"/>
                <a:ea typeface="Montserrat Medium"/>
                <a:cs typeface="Montserrat Medium"/>
                <a:sym typeface="Montserrat Medium"/>
              </a:rPr>
              <a:t>: ID (</a:t>
            </a:r>
            <a:r>
              <a:rPr lang="hi-IN" sz="999" b="1" dirty="0">
                <a:solidFill>
                  <a:srgbClr val="0B5184"/>
                </a:solidFill>
                <a:latin typeface="Montserrat Medium"/>
                <a:ea typeface="Montserrat Medium"/>
                <a:cs typeface="Montserrat Medium"/>
                <a:sym typeface="Montserrat Medium"/>
              </a:rPr>
              <a:t>जैसे ड्राइवर लाइसेंस, मेडिकेयर कार्ड, पासपोर्ट</a:t>
            </a:r>
            <a:r>
              <a:rPr lang="en-US" sz="999" b="1" dirty="0">
                <a:solidFill>
                  <a:srgbClr val="0B5184"/>
                </a:solidFill>
                <a:latin typeface="Montserrat Medium"/>
                <a:ea typeface="Montserrat Medium"/>
                <a:cs typeface="Montserrat Medium"/>
                <a:sym typeface="Montserrat Medium"/>
              </a:rPr>
              <a:t>)</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आमतौर पर 10 दिनों के भीतर प्रदान की जाती है। </a:t>
            </a:r>
            <a:r>
              <a:rPr lang="en-US" sz="999" b="1" dirty="0">
                <a:solidFill>
                  <a:srgbClr val="0B5184"/>
                </a:solidFill>
                <a:latin typeface="Montserrat Medium"/>
                <a:ea typeface="Montserrat Medium"/>
                <a:cs typeface="Montserrat Medium"/>
                <a:sym typeface="Montserrat Medium"/>
              </a:rPr>
              <a:t> </a:t>
            </a: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2)</a:t>
            </a:r>
            <a:r>
              <a:rPr lang="en-US" sz="999" b="1" dirty="0">
                <a:solidFill>
                  <a:srgbClr val="0B5184"/>
                </a:solidFill>
                <a:latin typeface="Montserrat Bold"/>
                <a:ea typeface="Montserrat Bold"/>
                <a:cs typeface="Montserrat Bold"/>
                <a:sym typeface="Montserrat Bold"/>
              </a:rPr>
              <a:t> Experian</a:t>
            </a:r>
            <a:r>
              <a:rPr lang="en-US" sz="999" b="1" dirty="0">
                <a:solidFill>
                  <a:srgbClr val="0B5184"/>
                </a:solidFill>
                <a:latin typeface="Montserrat Medium"/>
                <a:ea typeface="Montserrat Medium"/>
                <a:cs typeface="Montserrat Medium"/>
                <a:sym typeface="Montserrat Medium"/>
              </a:rPr>
              <a:t> </a:t>
            </a:r>
            <a:r>
              <a:rPr lang="en-US" sz="999" b="1" u="sng" dirty="0">
                <a:solidFill>
                  <a:srgbClr val="0B5184"/>
                </a:solidFill>
                <a:latin typeface="Montserrat Medium"/>
                <a:ea typeface="Montserrat Medium"/>
                <a:cs typeface="Montserrat Medium"/>
                <a:sym typeface="Montserrat Medium"/>
              </a:rPr>
              <a:t>www.experian.com.au</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आपको किन चीज़ों की आवश्यकता होगी</a:t>
            </a: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उपरोक्त </a:t>
            </a:r>
            <a:r>
              <a:rPr lang="en-US" sz="999" b="1" dirty="0">
                <a:solidFill>
                  <a:srgbClr val="0B5184"/>
                </a:solidFill>
                <a:latin typeface="Montserrat Medium"/>
                <a:ea typeface="Montserrat Medium"/>
                <a:cs typeface="Montserrat Medium"/>
                <a:sym typeface="Montserrat Medium"/>
              </a:rPr>
              <a:t>ID </a:t>
            </a:r>
            <a:r>
              <a:rPr lang="hi-IN" sz="999" b="1" dirty="0">
                <a:solidFill>
                  <a:srgbClr val="0B5184"/>
                </a:solidFill>
                <a:latin typeface="Montserrat Medium"/>
                <a:ea typeface="Montserrat Medium"/>
                <a:cs typeface="Montserrat Medium"/>
                <a:sym typeface="Montserrat Medium"/>
              </a:rPr>
              <a:t>आवश्यकताएँ </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आप ऑनलाइन अनुरोध कर सकते हैं या फॉर्म को डाउनलोड कर सकते हैं </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3) </a:t>
            </a:r>
            <a:r>
              <a:rPr lang="en-US" sz="999" b="1" dirty="0" err="1">
                <a:solidFill>
                  <a:srgbClr val="0B5184"/>
                </a:solidFill>
                <a:latin typeface="Montserrat Bold"/>
                <a:ea typeface="Montserrat Bold"/>
                <a:cs typeface="Montserrat Bold"/>
                <a:sym typeface="Montserrat Bold"/>
              </a:rPr>
              <a:t>Illion</a:t>
            </a:r>
            <a:r>
              <a:rPr lang="en-US" sz="999" b="1" dirty="0">
                <a:solidFill>
                  <a:srgbClr val="0B5184"/>
                </a:solidFill>
                <a:latin typeface="Montserrat Medium"/>
                <a:ea typeface="Montserrat Medium"/>
                <a:cs typeface="Montserrat Medium"/>
                <a:sym typeface="Montserrat Medium"/>
              </a:rPr>
              <a:t> </a:t>
            </a:r>
            <a:r>
              <a:rPr lang="en-US" sz="999" b="1" u="sng" dirty="0">
                <a:solidFill>
                  <a:srgbClr val="0B5184"/>
                </a:solidFill>
                <a:latin typeface="Montserrat Medium"/>
                <a:ea typeface="Montserrat Medium"/>
                <a:cs typeface="Montserrat Medium"/>
                <a:sym typeface="Montserrat Medium"/>
              </a:rPr>
              <a:t>www.illion.com.au</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 उपरोक्त समान प्रक्रिया का पालन करें </a:t>
            </a: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आसान ऑनलाइन फॉर्म भरने की आवश्यकता </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ईमेल या पोस्ट द्वारा भेजा जा सकता है </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Bold"/>
                <a:ea typeface="Montserrat Bold"/>
                <a:cs typeface="Montserrat Bold"/>
                <a:sym typeface="Montserrat Bold"/>
              </a:rPr>
              <a:t>यदि कुछ गलत है तो क्या करना होगा</a:t>
            </a:r>
            <a:r>
              <a:rPr lang="en-US" sz="999" b="1" dirty="0">
                <a:solidFill>
                  <a:srgbClr val="0B5184"/>
                </a:solidFill>
                <a:latin typeface="Montserrat Bold"/>
                <a:ea typeface="Montserrat Bold"/>
                <a:cs typeface="Montserrat Bold"/>
                <a:sym typeface="Montserrat Bold"/>
              </a:rPr>
              <a:t>?</a:t>
            </a:r>
          </a:p>
          <a:p>
            <a:pPr algn="just">
              <a:lnSpc>
                <a:spcPts val="1399"/>
              </a:lnSpc>
            </a:pPr>
            <a:r>
              <a:rPr lang="hi-IN" sz="999" b="1" dirty="0">
                <a:solidFill>
                  <a:srgbClr val="0B5184"/>
                </a:solidFill>
                <a:latin typeface="Montserrat Medium"/>
                <a:ea typeface="Montserrat Medium"/>
                <a:cs typeface="Montserrat Medium"/>
                <a:sym typeface="Montserrat Medium"/>
              </a:rPr>
              <a:t>यदि आप अपनी रिपोर्ट में निम्नलिखित में से कुछ देखते हैं</a:t>
            </a:r>
            <a:r>
              <a:rPr lang="en-US" sz="999" b="1" dirty="0">
                <a:solidFill>
                  <a:srgbClr val="0B5184"/>
                </a:solidFill>
                <a:latin typeface="Montserrat Medium"/>
                <a:ea typeface="Montserrat Medium"/>
                <a:cs typeface="Montserrat Medium"/>
                <a:sym typeface="Montserrat Medium"/>
              </a:rPr>
              <a:t>:</a:t>
            </a: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ऐसा क्रेडिट जिसके लिए आपने आवेदन नहीं किया है </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ऐसा ऋण जो आपने नहीं लिया है </a:t>
            </a:r>
            <a:endParaRPr lang="en-US" sz="999" b="1" dirty="0">
              <a:solidFill>
                <a:srgbClr val="0B5184"/>
              </a:solidFill>
              <a:latin typeface="Montserrat Medium"/>
              <a:ea typeface="Montserrat Medium"/>
              <a:cs typeface="Montserrat Medium"/>
              <a:sym typeface="Montserrat Medium"/>
            </a:endParaRPr>
          </a:p>
          <a:p>
            <a:pPr marL="215899" lvl="1" indent="-107950" algn="just">
              <a:lnSpc>
                <a:spcPts val="1399"/>
              </a:lnSpc>
              <a:buFont typeface="Arial"/>
              <a:buChar char="•"/>
            </a:pPr>
            <a:r>
              <a:rPr lang="hi-IN" sz="999" b="1" dirty="0">
                <a:solidFill>
                  <a:srgbClr val="0B5184"/>
                </a:solidFill>
                <a:latin typeface="Montserrat Medium"/>
                <a:ea typeface="Montserrat Medium"/>
                <a:cs typeface="Montserrat Medium"/>
                <a:sym typeface="Montserrat Medium"/>
              </a:rPr>
              <a:t>ऐसे भुगतान जिन्हें आपने समय पर चुकाया था लेकिन उन्हें देरी से भुगतान के रूप में चिह्नित किया गया है </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a:t>
            </a:r>
          </a:p>
          <a:p>
            <a:pPr algn="just">
              <a:lnSpc>
                <a:spcPts val="1399"/>
              </a:lnSpc>
              <a:spcBef>
                <a:spcPct val="0"/>
              </a:spcBef>
            </a:pP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Bold"/>
                <a:ea typeface="Montserrat Bold"/>
                <a:cs typeface="Montserrat Bold"/>
                <a:sym typeface="Montserrat Bold"/>
              </a:rPr>
              <a:t>तो क्रेडिट एजेंसी और प्रदाता (जैसे बैंक या दूरसंचार कंपनी) से संपर्क करें</a:t>
            </a:r>
            <a:endParaRPr lang="en-US" sz="999" b="1" dirty="0">
              <a:solidFill>
                <a:srgbClr val="0B5184"/>
              </a:solidFill>
              <a:latin typeface="Montserrat Medium"/>
              <a:ea typeface="Montserrat Medium"/>
              <a:cs typeface="Montserrat Medium"/>
              <a:sym typeface="Montserrat Medium"/>
            </a:endParaRPr>
          </a:p>
          <a:p>
            <a:pPr algn="just">
              <a:lnSpc>
                <a:spcPts val="1399"/>
              </a:lnSpc>
              <a:spcBef>
                <a:spcPct val="0"/>
              </a:spcBef>
            </a:pPr>
            <a:endParaRPr lang="en-US" sz="999" b="1" dirty="0">
              <a:solidFill>
                <a:srgbClr val="0B5184"/>
              </a:solidFill>
              <a:latin typeface="Montserrat Medium"/>
              <a:ea typeface="Montserrat Medium"/>
              <a:cs typeface="Montserrat Medium"/>
              <a:sym typeface="Montserrat Medium"/>
            </a:endParaRPr>
          </a:p>
        </p:txBody>
      </p:sp>
      <p:sp>
        <p:nvSpPr>
          <p:cNvPr id="4" name="Freeform 4"/>
          <p:cNvSpPr/>
          <p:nvPr/>
        </p:nvSpPr>
        <p:spPr>
          <a:xfrm>
            <a:off x="413169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cstate="print"/>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32800" y="1083187"/>
            <a:ext cx="3136719" cy="451086"/>
          </a:xfrm>
          <a:prstGeom prst="rect">
            <a:avLst/>
          </a:prstGeom>
        </p:spPr>
        <p:txBody>
          <a:bodyPr lIns="0" tIns="0" rIns="0" bIns="0" rtlCol="0" anchor="t">
            <a:spAutoFit/>
          </a:bodyPr>
          <a:lstStyle/>
          <a:p>
            <a:pPr marL="0" lvl="1">
              <a:lnSpc>
                <a:spcPts val="3519"/>
              </a:lnSpc>
            </a:pPr>
            <a:r>
              <a:rPr lang="hi-IN" sz="3519" b="1" spc="-87" dirty="0">
                <a:solidFill>
                  <a:srgbClr val="0B5184"/>
                </a:solidFill>
                <a:latin typeface="Codec Pro Bold"/>
                <a:ea typeface="Codec Pro Bold"/>
                <a:cs typeface="Codec Pro Bold"/>
                <a:sym typeface="Codec Pro Bold"/>
              </a:rPr>
              <a:t>क्रेडिट रिपोर्ट</a:t>
            </a:r>
            <a:endParaRPr lang="en-US" sz="3519" b="1" spc="-87" dirty="0">
              <a:solidFill>
                <a:srgbClr val="0B5184"/>
              </a:solidFill>
              <a:latin typeface="Codec Pro Bold"/>
              <a:ea typeface="Codec Pro Bold"/>
              <a:cs typeface="Codec Pro Bold"/>
              <a:sym typeface="Codec Pro Bold"/>
            </a:endParaRPr>
          </a:p>
        </p:txBody>
      </p:sp>
      <p:sp>
        <p:nvSpPr>
          <p:cNvPr id="7" name="TextBox 7"/>
          <p:cNvSpPr txBox="1"/>
          <p:nvPr/>
        </p:nvSpPr>
        <p:spPr>
          <a:xfrm>
            <a:off x="2552733" y="1514572"/>
            <a:ext cx="918780" cy="222561"/>
          </a:xfrm>
          <a:prstGeom prst="rect">
            <a:avLst/>
          </a:prstGeom>
        </p:spPr>
        <p:txBody>
          <a:bodyPr lIns="0" tIns="0" rIns="0" bIns="0" rtlCol="0" anchor="t">
            <a:spAutoFit/>
          </a:bodyPr>
          <a:lstStyle/>
          <a:p>
            <a:pPr algn="ctr">
              <a:lnSpc>
                <a:spcPts val="1914"/>
              </a:lnSpc>
            </a:pPr>
            <a:r>
              <a:rPr lang="hi-IN" sz="1367" b="1" dirty="0">
                <a:solidFill>
                  <a:srgbClr val="0B5184"/>
                </a:solidFill>
                <a:latin typeface="Montserrat Semi-Bold"/>
                <a:ea typeface="Montserrat Semi-Bold"/>
                <a:cs typeface="Montserrat Semi-Bold"/>
                <a:sym typeface="Montserrat Semi-Bold"/>
              </a:rPr>
              <a:t>जारी </a:t>
            </a:r>
            <a:endParaRPr lang="en-US" sz="1367" b="1" dirty="0">
              <a:solidFill>
                <a:srgbClr val="0B5184"/>
              </a:solidFill>
              <a:latin typeface="Montserrat Semi-Bold"/>
              <a:ea typeface="Montserrat Semi-Bold"/>
              <a:cs typeface="Montserrat Semi-Bold"/>
              <a:sym typeface="Montserrat Semi-Bold"/>
            </a:endParaRP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465140" cy="3010493"/>
          </a:xfrm>
          <a:custGeom>
            <a:avLst/>
            <a:gdLst/>
            <a:ahLst/>
            <a:cxnLst/>
            <a:rect l="l" t="t" r="r" b="b"/>
            <a:pathLst>
              <a:path w="5465140" h="3010493">
                <a:moveTo>
                  <a:pt x="0" y="0"/>
                </a:moveTo>
                <a:lnTo>
                  <a:pt x="5465140" y="0"/>
                </a:lnTo>
                <a:lnTo>
                  <a:pt x="5465140" y="3010493"/>
                </a:lnTo>
                <a:lnTo>
                  <a:pt x="0" y="3010493"/>
                </a:lnTo>
                <a:lnTo>
                  <a:pt x="0" y="0"/>
                </a:lnTo>
                <a:close/>
              </a:path>
            </a:pathLst>
          </a:custGeom>
          <a:blipFill>
            <a:blip r:embed="rId2"/>
            <a:stretch>
              <a:fillRect t="-1286" b="-19888"/>
            </a:stretch>
          </a:blipFill>
        </p:spPr>
        <p:txBody>
          <a:bodyPr/>
          <a:lstStyle/>
          <a:p>
            <a:endParaRPr lang="en-US"/>
          </a:p>
        </p:txBody>
      </p:sp>
      <p:grpSp>
        <p:nvGrpSpPr>
          <p:cNvPr id="3" name="Group 3"/>
          <p:cNvGrpSpPr/>
          <p:nvPr/>
        </p:nvGrpSpPr>
        <p:grpSpPr>
          <a:xfrm>
            <a:off x="-447406" y="1505247"/>
            <a:ext cx="3251421" cy="6417662"/>
            <a:chOff x="0" y="0"/>
            <a:chExt cx="1653375" cy="3263436"/>
          </a:xfrm>
        </p:grpSpPr>
        <p:sp>
          <p:nvSpPr>
            <p:cNvPr id="4" name="Freeform 4"/>
            <p:cNvSpPr/>
            <p:nvPr/>
          </p:nvSpPr>
          <p:spPr>
            <a:xfrm>
              <a:off x="0" y="0"/>
              <a:ext cx="1653375" cy="3263436"/>
            </a:xfrm>
            <a:custGeom>
              <a:avLst/>
              <a:gdLst/>
              <a:ahLst/>
              <a:cxnLst/>
              <a:rect l="l" t="t" r="r" b="b"/>
              <a:pathLst>
                <a:path w="1653375" h="3263436">
                  <a:moveTo>
                    <a:pt x="61908" y="0"/>
                  </a:moveTo>
                  <a:lnTo>
                    <a:pt x="1591467" y="0"/>
                  </a:lnTo>
                  <a:cubicBezTo>
                    <a:pt x="1607886" y="0"/>
                    <a:pt x="1623633" y="6522"/>
                    <a:pt x="1635243" y="18133"/>
                  </a:cubicBezTo>
                  <a:cubicBezTo>
                    <a:pt x="1646853" y="29743"/>
                    <a:pt x="1653375" y="45489"/>
                    <a:pt x="1653375" y="61908"/>
                  </a:cubicBezTo>
                  <a:lnTo>
                    <a:pt x="1653375" y="3201527"/>
                  </a:lnTo>
                  <a:cubicBezTo>
                    <a:pt x="1653375" y="3217946"/>
                    <a:pt x="1646853" y="3233693"/>
                    <a:pt x="1635243" y="3245303"/>
                  </a:cubicBezTo>
                  <a:cubicBezTo>
                    <a:pt x="1623633" y="3256913"/>
                    <a:pt x="1607886" y="3263436"/>
                    <a:pt x="1591467" y="3263436"/>
                  </a:cubicBezTo>
                  <a:lnTo>
                    <a:pt x="61908" y="3263436"/>
                  </a:lnTo>
                  <a:cubicBezTo>
                    <a:pt x="45489" y="3263436"/>
                    <a:pt x="29743" y="3256913"/>
                    <a:pt x="18133" y="3245303"/>
                  </a:cubicBezTo>
                  <a:cubicBezTo>
                    <a:pt x="6522" y="3233693"/>
                    <a:pt x="0" y="3217946"/>
                    <a:pt x="0" y="3201527"/>
                  </a:cubicBezTo>
                  <a:lnTo>
                    <a:pt x="0" y="61908"/>
                  </a:lnTo>
                  <a:cubicBezTo>
                    <a:pt x="0" y="45489"/>
                    <a:pt x="6522" y="29743"/>
                    <a:pt x="18133" y="18133"/>
                  </a:cubicBezTo>
                  <a:cubicBezTo>
                    <a:pt x="29743" y="6522"/>
                    <a:pt x="45489" y="0"/>
                    <a:pt x="61908" y="0"/>
                  </a:cubicBezTo>
                  <a:close/>
                </a:path>
              </a:pathLst>
            </a:custGeom>
            <a:solidFill>
              <a:srgbClr val="FFFFFF"/>
            </a:solidFill>
            <a:ln w="9525" cap="rnd">
              <a:solidFill>
                <a:srgbClr val="4598D7"/>
              </a:solidFill>
              <a:prstDash val="solid"/>
              <a:round/>
            </a:ln>
          </p:spPr>
          <p:txBody>
            <a:bodyPr/>
            <a:lstStyle/>
            <a:p>
              <a:endParaRPr lang="en-US"/>
            </a:p>
          </p:txBody>
        </p:sp>
        <p:sp>
          <p:nvSpPr>
            <p:cNvPr id="5" name="TextBox 5"/>
            <p:cNvSpPr txBox="1"/>
            <p:nvPr/>
          </p:nvSpPr>
          <p:spPr>
            <a:xfrm>
              <a:off x="0" y="-9525"/>
              <a:ext cx="1653375" cy="3272961"/>
            </a:xfrm>
            <a:prstGeom prst="rect">
              <a:avLst/>
            </a:prstGeom>
          </p:spPr>
          <p:txBody>
            <a:bodyPr lIns="50800" tIns="50800" rIns="50800" bIns="50800" rtlCol="0" anchor="ctr"/>
            <a:lstStyle/>
            <a:p>
              <a:pPr algn="ctr">
                <a:lnSpc>
                  <a:spcPts val="998"/>
                </a:lnSpc>
              </a:pPr>
              <a:endParaRPr/>
            </a:p>
          </p:txBody>
        </p:sp>
      </p:grpSp>
      <p:sp>
        <p:nvSpPr>
          <p:cNvPr id="6" name="Freeform 6"/>
          <p:cNvSpPr/>
          <p:nvPr/>
        </p:nvSpPr>
        <p:spPr>
          <a:xfrm>
            <a:off x="1771153" y="6240583"/>
            <a:ext cx="966667" cy="966667"/>
          </a:xfrm>
          <a:custGeom>
            <a:avLst/>
            <a:gdLst/>
            <a:ahLst/>
            <a:cxnLst/>
            <a:rect l="l" t="t" r="r" b="b"/>
            <a:pathLst>
              <a:path w="966667" h="966667">
                <a:moveTo>
                  <a:pt x="0" y="0"/>
                </a:moveTo>
                <a:lnTo>
                  <a:pt x="966667" y="0"/>
                </a:lnTo>
                <a:lnTo>
                  <a:pt x="966667" y="966667"/>
                </a:lnTo>
                <a:lnTo>
                  <a:pt x="0" y="966667"/>
                </a:lnTo>
                <a:lnTo>
                  <a:pt x="0" y="0"/>
                </a:lnTo>
                <a:close/>
              </a:path>
            </a:pathLst>
          </a:custGeom>
          <a:blipFill>
            <a:blip r:embed="rId3"/>
            <a:stretch>
              <a:fillRect/>
            </a:stretch>
          </a:blipFill>
        </p:spPr>
        <p:txBody>
          <a:bodyPr/>
          <a:lstStyle/>
          <a:p>
            <a:endParaRPr lang="en-US"/>
          </a:p>
        </p:txBody>
      </p:sp>
      <p:sp>
        <p:nvSpPr>
          <p:cNvPr id="7" name="Freeform 7"/>
          <p:cNvSpPr/>
          <p:nvPr/>
        </p:nvSpPr>
        <p:spPr>
          <a:xfrm>
            <a:off x="198141" y="1765448"/>
            <a:ext cx="1570636" cy="389646"/>
          </a:xfrm>
          <a:custGeom>
            <a:avLst/>
            <a:gdLst/>
            <a:ahLst/>
            <a:cxnLst/>
            <a:rect l="l" t="t" r="r" b="b"/>
            <a:pathLst>
              <a:path w="1570636" h="389646">
                <a:moveTo>
                  <a:pt x="0" y="0"/>
                </a:moveTo>
                <a:lnTo>
                  <a:pt x="1570637" y="0"/>
                </a:lnTo>
                <a:lnTo>
                  <a:pt x="1570637" y="389646"/>
                </a:lnTo>
                <a:lnTo>
                  <a:pt x="0" y="38964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2664001" y="2782039"/>
            <a:ext cx="2816050" cy="446294"/>
            <a:chOff x="0" y="0"/>
            <a:chExt cx="1920898" cy="226944"/>
          </a:xfrm>
        </p:grpSpPr>
        <p:sp>
          <p:nvSpPr>
            <p:cNvPr id="9" name="Freeform 9"/>
            <p:cNvSpPr/>
            <p:nvPr/>
          </p:nvSpPr>
          <p:spPr>
            <a:xfrm>
              <a:off x="0" y="0"/>
              <a:ext cx="1920897" cy="226944"/>
            </a:xfrm>
            <a:custGeom>
              <a:avLst/>
              <a:gdLst/>
              <a:ahLst/>
              <a:cxnLst/>
              <a:rect l="l" t="t" r="r" b="b"/>
              <a:pathLst>
                <a:path w="1920897" h="226944">
                  <a:moveTo>
                    <a:pt x="53286" y="0"/>
                  </a:moveTo>
                  <a:lnTo>
                    <a:pt x="1867611" y="0"/>
                  </a:lnTo>
                  <a:cubicBezTo>
                    <a:pt x="1881743" y="0"/>
                    <a:pt x="1895297" y="5614"/>
                    <a:pt x="1905290" y="15607"/>
                  </a:cubicBezTo>
                  <a:cubicBezTo>
                    <a:pt x="1915283" y="25600"/>
                    <a:pt x="1920897" y="39154"/>
                    <a:pt x="1920897" y="53286"/>
                  </a:cubicBezTo>
                  <a:lnTo>
                    <a:pt x="1920897" y="173658"/>
                  </a:lnTo>
                  <a:cubicBezTo>
                    <a:pt x="1920897" y="187790"/>
                    <a:pt x="1915283" y="201344"/>
                    <a:pt x="1905290" y="211337"/>
                  </a:cubicBezTo>
                  <a:cubicBezTo>
                    <a:pt x="1895297" y="221330"/>
                    <a:pt x="1881743" y="226944"/>
                    <a:pt x="1867611" y="226944"/>
                  </a:cubicBezTo>
                  <a:lnTo>
                    <a:pt x="53286" y="226944"/>
                  </a:lnTo>
                  <a:cubicBezTo>
                    <a:pt x="39154" y="226944"/>
                    <a:pt x="25600" y="221330"/>
                    <a:pt x="15607" y="211337"/>
                  </a:cubicBezTo>
                  <a:cubicBezTo>
                    <a:pt x="5614" y="201344"/>
                    <a:pt x="0" y="187790"/>
                    <a:pt x="0" y="173658"/>
                  </a:cubicBezTo>
                  <a:lnTo>
                    <a:pt x="0" y="53286"/>
                  </a:lnTo>
                  <a:cubicBezTo>
                    <a:pt x="0" y="39154"/>
                    <a:pt x="5614" y="25600"/>
                    <a:pt x="15607" y="15607"/>
                  </a:cubicBezTo>
                  <a:cubicBezTo>
                    <a:pt x="25600" y="5614"/>
                    <a:pt x="39154" y="0"/>
                    <a:pt x="53286" y="0"/>
                  </a:cubicBezTo>
                  <a:close/>
                </a:path>
              </a:pathLst>
            </a:custGeom>
            <a:solidFill>
              <a:srgbClr val="4598D7"/>
            </a:solidFill>
          </p:spPr>
          <p:txBody>
            <a:bodyPr/>
            <a:lstStyle/>
            <a:p>
              <a:endParaRPr lang="en-US"/>
            </a:p>
          </p:txBody>
        </p:sp>
        <p:sp>
          <p:nvSpPr>
            <p:cNvPr id="10" name="TextBox 10"/>
            <p:cNvSpPr txBox="1"/>
            <p:nvPr/>
          </p:nvSpPr>
          <p:spPr>
            <a:xfrm>
              <a:off x="0" y="-9525"/>
              <a:ext cx="1920898" cy="236469"/>
            </a:xfrm>
            <a:prstGeom prst="rect">
              <a:avLst/>
            </a:prstGeom>
          </p:spPr>
          <p:txBody>
            <a:bodyPr lIns="50800" tIns="50800" rIns="50800" bIns="50800" rtlCol="0" anchor="ctr"/>
            <a:lstStyle/>
            <a:p>
              <a:pPr algn="ctr">
                <a:lnSpc>
                  <a:spcPts val="998"/>
                </a:lnSpc>
              </a:pPr>
              <a:endParaRPr/>
            </a:p>
          </p:txBody>
        </p:sp>
      </p:grpSp>
      <p:sp>
        <p:nvSpPr>
          <p:cNvPr id="11" name="TextBox 11"/>
          <p:cNvSpPr txBox="1"/>
          <p:nvPr/>
        </p:nvSpPr>
        <p:spPr>
          <a:xfrm>
            <a:off x="195766" y="2301392"/>
            <a:ext cx="2358737" cy="858120"/>
          </a:xfrm>
          <a:prstGeom prst="rect">
            <a:avLst/>
          </a:prstGeom>
        </p:spPr>
        <p:txBody>
          <a:bodyPr lIns="0" tIns="0" rIns="0" bIns="0" rtlCol="0" anchor="t">
            <a:spAutoFit/>
          </a:bodyPr>
          <a:lstStyle/>
          <a:p>
            <a:pPr>
              <a:lnSpc>
                <a:spcPts val="2258"/>
              </a:lnSpc>
            </a:pPr>
            <a:r>
              <a:rPr lang="hi-IN" sz="1612" b="1" dirty="0">
                <a:solidFill>
                  <a:srgbClr val="0B5184"/>
                </a:solidFill>
                <a:latin typeface="Montserrat Bold"/>
                <a:ea typeface="Montserrat Bold"/>
                <a:cs typeface="Montserrat Bold"/>
                <a:sym typeface="Montserrat Bold"/>
              </a:rPr>
              <a:t>क्या आप पहचान की चोरी, धोखाधड़ी और साइबर क्राइम से चिंतित हैं?</a:t>
            </a:r>
            <a:endParaRPr lang="en-US" sz="1612" b="1" dirty="0">
              <a:solidFill>
                <a:srgbClr val="0B5184"/>
              </a:solidFill>
              <a:latin typeface="Montserrat Bold"/>
              <a:ea typeface="Montserrat Bold"/>
              <a:cs typeface="Montserrat Bold"/>
              <a:sym typeface="Montserrat Bold"/>
            </a:endParaRPr>
          </a:p>
        </p:txBody>
      </p:sp>
      <p:sp>
        <p:nvSpPr>
          <p:cNvPr id="12" name="TextBox 12"/>
          <p:cNvSpPr txBox="1"/>
          <p:nvPr/>
        </p:nvSpPr>
        <p:spPr>
          <a:xfrm>
            <a:off x="198140" y="3240239"/>
            <a:ext cx="2538709" cy="207493"/>
          </a:xfrm>
          <a:prstGeom prst="rect">
            <a:avLst/>
          </a:prstGeom>
        </p:spPr>
        <p:txBody>
          <a:bodyPr wrap="square" lIns="0" tIns="0" rIns="0" bIns="0" rtlCol="0" anchor="t">
            <a:spAutoFit/>
          </a:bodyPr>
          <a:lstStyle/>
          <a:p>
            <a:pPr>
              <a:lnSpc>
                <a:spcPts val="1787"/>
              </a:lnSpc>
            </a:pPr>
            <a:r>
              <a:rPr lang="en-US" sz="1180" b="1" dirty="0">
                <a:solidFill>
                  <a:srgbClr val="0B5184"/>
                </a:solidFill>
                <a:latin typeface="Montserrat Bold"/>
                <a:ea typeface="Montserrat Bold"/>
                <a:cs typeface="Montserrat Bold"/>
                <a:sym typeface="Montserrat Bold"/>
              </a:rPr>
              <a:t>IDCARE </a:t>
            </a:r>
            <a:r>
              <a:rPr lang="hi-IN" sz="1180" b="1" dirty="0">
                <a:solidFill>
                  <a:srgbClr val="0B5184"/>
                </a:solidFill>
                <a:latin typeface="Montserrat Bold"/>
                <a:ea typeface="Montserrat Bold"/>
                <a:cs typeface="Montserrat Bold"/>
                <a:sym typeface="Montserrat Bold"/>
              </a:rPr>
              <a:t>के साथ पुनः नियंत्रण प्राप्त करें</a:t>
            </a:r>
            <a:endParaRPr lang="en-US" sz="1180" b="1" dirty="0">
              <a:solidFill>
                <a:srgbClr val="0B5184"/>
              </a:solidFill>
              <a:latin typeface="Montserrat Bold"/>
              <a:ea typeface="Montserrat Bold"/>
              <a:cs typeface="Montserrat Bold"/>
              <a:sym typeface="Montserrat Bold"/>
            </a:endParaRPr>
          </a:p>
        </p:txBody>
      </p:sp>
      <p:sp>
        <p:nvSpPr>
          <p:cNvPr id="13" name="TextBox 13"/>
          <p:cNvSpPr txBox="1"/>
          <p:nvPr/>
        </p:nvSpPr>
        <p:spPr>
          <a:xfrm>
            <a:off x="195766" y="3556978"/>
            <a:ext cx="2358737" cy="2693045"/>
          </a:xfrm>
          <a:prstGeom prst="rect">
            <a:avLst/>
          </a:prstGeom>
        </p:spPr>
        <p:txBody>
          <a:bodyPr lIns="0" tIns="0" rIns="0" bIns="0" rtlCol="0" anchor="t">
            <a:spAutoFit/>
          </a:bodyPr>
          <a:lstStyle/>
          <a:p>
            <a:pPr>
              <a:lnSpc>
                <a:spcPts val="1396"/>
              </a:lnSpc>
            </a:pPr>
            <a:r>
              <a:rPr lang="hi-IN" sz="997" b="1" dirty="0">
                <a:solidFill>
                  <a:srgbClr val="0B5184"/>
                </a:solidFill>
                <a:latin typeface="Montserrat Medium"/>
                <a:ea typeface="Montserrat Medium"/>
                <a:cs typeface="Montserrat Medium"/>
                <a:sym typeface="Montserrat Medium"/>
              </a:rPr>
              <a:t>प्रतिवर्ष 10 लाख से अधिक आस्ट्रेलियाई लोग धोखाधड़ी, साइबर क्राइम और व्यक्तिगत पहचान की चोरी से प्रभावित होते हैं।</a:t>
            </a:r>
            <a:endParaRPr lang="en-US" sz="997" b="1" dirty="0">
              <a:solidFill>
                <a:srgbClr val="0B5184"/>
              </a:solidFill>
              <a:latin typeface="Montserrat Medium"/>
              <a:ea typeface="Montserrat Medium"/>
              <a:cs typeface="Montserrat Medium"/>
              <a:sym typeface="Montserrat Medium"/>
            </a:endParaRPr>
          </a:p>
          <a:p>
            <a:pPr algn="l">
              <a:lnSpc>
                <a:spcPts val="1396"/>
              </a:lnSpc>
            </a:pPr>
            <a:endParaRPr lang="en-US" sz="997" b="1" dirty="0">
              <a:solidFill>
                <a:srgbClr val="0B5184"/>
              </a:solidFill>
              <a:latin typeface="Montserrat Medium"/>
              <a:ea typeface="Montserrat Medium"/>
              <a:cs typeface="Montserrat Medium"/>
              <a:sym typeface="Montserrat Medium"/>
            </a:endParaRPr>
          </a:p>
          <a:p>
            <a:pPr>
              <a:lnSpc>
                <a:spcPts val="1396"/>
              </a:lnSpc>
            </a:pPr>
            <a:r>
              <a:rPr lang="hi-IN" sz="997" b="1" dirty="0">
                <a:solidFill>
                  <a:srgbClr val="0B5184"/>
                </a:solidFill>
                <a:latin typeface="Montserrat Medium"/>
                <a:ea typeface="Montserrat Medium"/>
                <a:cs typeface="Montserrat Medium"/>
                <a:sym typeface="Montserrat Medium"/>
              </a:rPr>
              <a:t>यदि आपने भी इसका सामना किया है तो शर्मिंदा महसूस न करें - आप ऐसे अकेले व्यक्ति नहीं हैं।</a:t>
            </a:r>
            <a:endParaRPr lang="en-US" sz="997" b="1" dirty="0">
              <a:solidFill>
                <a:srgbClr val="0B5184"/>
              </a:solidFill>
              <a:latin typeface="Montserrat Medium"/>
              <a:ea typeface="Montserrat Medium"/>
              <a:cs typeface="Montserrat Medium"/>
              <a:sym typeface="Montserrat Medium"/>
            </a:endParaRPr>
          </a:p>
          <a:p>
            <a:pPr algn="l">
              <a:lnSpc>
                <a:spcPts val="1396"/>
              </a:lnSpc>
            </a:pPr>
            <a:endParaRPr lang="en-US" sz="997" b="1" dirty="0">
              <a:solidFill>
                <a:srgbClr val="0B5184"/>
              </a:solidFill>
              <a:latin typeface="Montserrat Medium"/>
              <a:ea typeface="Montserrat Medium"/>
              <a:cs typeface="Montserrat Medium"/>
              <a:sym typeface="Montserrat Medium"/>
            </a:endParaRPr>
          </a:p>
          <a:p>
            <a:pPr>
              <a:lnSpc>
                <a:spcPts val="1396"/>
              </a:lnSpc>
            </a:pPr>
            <a:r>
              <a:rPr lang="en-US" sz="997" b="1" dirty="0">
                <a:solidFill>
                  <a:srgbClr val="0B5184"/>
                </a:solidFill>
                <a:latin typeface="Montserrat Medium"/>
                <a:ea typeface="Montserrat Medium"/>
                <a:cs typeface="Montserrat Medium"/>
                <a:sym typeface="Montserrat Medium"/>
              </a:rPr>
              <a:t>IDCARE </a:t>
            </a:r>
            <a:r>
              <a:rPr lang="hi-IN" sz="997" b="1" dirty="0">
                <a:solidFill>
                  <a:srgbClr val="0B5184"/>
                </a:solidFill>
                <a:latin typeface="Montserrat Medium"/>
                <a:ea typeface="Montserrat Medium"/>
                <a:cs typeface="Montserrat Medium"/>
                <a:sym typeface="Montserrat Medium"/>
              </a:rPr>
              <a:t>निशुल्क राष्ट्रीय पहचान और साइबर सहायता सेवा है।</a:t>
            </a:r>
            <a:endParaRPr lang="en-US" sz="997" b="1" dirty="0">
              <a:solidFill>
                <a:srgbClr val="0B5184"/>
              </a:solidFill>
              <a:latin typeface="Montserrat Bold"/>
              <a:ea typeface="Montserrat Bold"/>
              <a:cs typeface="Montserrat Bold"/>
              <a:sym typeface="Montserrat Bold"/>
            </a:endParaRPr>
          </a:p>
          <a:p>
            <a:pPr algn="l">
              <a:lnSpc>
                <a:spcPts val="1396"/>
              </a:lnSpc>
            </a:pPr>
            <a:endParaRPr lang="en-US" sz="997" b="1" dirty="0">
              <a:solidFill>
                <a:srgbClr val="0B5184"/>
              </a:solidFill>
              <a:latin typeface="Montserrat Bold"/>
              <a:ea typeface="Montserrat Bold"/>
              <a:cs typeface="Montserrat Bold"/>
              <a:sym typeface="Montserrat Bold"/>
            </a:endParaRPr>
          </a:p>
          <a:p>
            <a:pPr>
              <a:lnSpc>
                <a:spcPts val="1396"/>
              </a:lnSpc>
            </a:pPr>
            <a:r>
              <a:rPr lang="hi-IN" sz="997" b="1" dirty="0">
                <a:solidFill>
                  <a:srgbClr val="0B5184"/>
                </a:solidFill>
                <a:latin typeface="Montserrat Medium"/>
                <a:ea typeface="Montserrat Medium"/>
                <a:cs typeface="Montserrat Medium"/>
                <a:sym typeface="Montserrat Medium"/>
              </a:rPr>
              <a:t>पुनः नियंत्रण प्राप्त करने और उबरने में मदद के लिए, हमारे आइडेंटिटी और साइबर सिक्योरिटी विशेषज्ञ केस मैनेजर</a:t>
            </a:r>
            <a:r>
              <a:rPr lang="en-US" sz="997" b="1" dirty="0">
                <a:solidFill>
                  <a:srgbClr val="0B5184"/>
                </a:solidFill>
                <a:latin typeface="Montserrat Medium"/>
                <a:ea typeface="Montserrat Medium"/>
                <a:cs typeface="Montserrat Medium"/>
                <a:sym typeface="Montserrat Medium"/>
              </a:rPr>
              <a:t> </a:t>
            </a:r>
            <a:r>
              <a:rPr lang="hi-IN" sz="997" b="1" dirty="0">
                <a:solidFill>
                  <a:srgbClr val="0B5184"/>
                </a:solidFill>
                <a:latin typeface="Montserrat Medium"/>
                <a:ea typeface="Montserrat Medium"/>
                <a:cs typeface="Montserrat Medium"/>
                <a:sym typeface="Montserrat Medium"/>
              </a:rPr>
              <a:t>आपको व्यक्तिगत, निशुल्क सहायता प्रदान करते हैं।</a:t>
            </a:r>
            <a:endParaRPr lang="en-US" sz="997" b="1" dirty="0">
              <a:solidFill>
                <a:srgbClr val="0B5184"/>
              </a:solidFill>
              <a:latin typeface="Montserrat Medium"/>
              <a:ea typeface="Montserrat Medium"/>
              <a:cs typeface="Montserrat Medium"/>
              <a:sym typeface="Montserrat Medium"/>
            </a:endParaRPr>
          </a:p>
        </p:txBody>
      </p:sp>
      <p:sp>
        <p:nvSpPr>
          <p:cNvPr id="14" name="TextBox 14"/>
          <p:cNvSpPr txBox="1"/>
          <p:nvPr/>
        </p:nvSpPr>
        <p:spPr>
          <a:xfrm>
            <a:off x="198140" y="6249296"/>
            <a:ext cx="1624309" cy="910506"/>
          </a:xfrm>
          <a:prstGeom prst="rect">
            <a:avLst/>
          </a:prstGeom>
        </p:spPr>
        <p:txBody>
          <a:bodyPr wrap="square" lIns="0" tIns="0" rIns="0" bIns="0" rtlCol="0" anchor="t">
            <a:spAutoFit/>
          </a:bodyPr>
          <a:lstStyle/>
          <a:p>
            <a:pPr>
              <a:lnSpc>
                <a:spcPts val="2754"/>
              </a:lnSpc>
            </a:pPr>
            <a:r>
              <a:rPr lang="hi-IN" sz="1870" b="1" dirty="0">
                <a:solidFill>
                  <a:srgbClr val="0B5184"/>
                </a:solidFill>
                <a:latin typeface="Montserrat Bold"/>
                <a:ea typeface="Montserrat Bold"/>
                <a:cs typeface="Montserrat Bold"/>
                <a:sym typeface="Montserrat Bold"/>
              </a:rPr>
              <a:t>हमसे संपर्क करें</a:t>
            </a:r>
            <a:endParaRPr lang="en-US" sz="1870" b="1" dirty="0">
              <a:solidFill>
                <a:srgbClr val="0B5184"/>
              </a:solidFill>
              <a:latin typeface="Montserrat Bold"/>
              <a:ea typeface="Montserrat Bold"/>
              <a:cs typeface="Montserrat Bold"/>
              <a:sym typeface="Montserrat Bold"/>
            </a:endParaRPr>
          </a:p>
          <a:p>
            <a:pPr algn="l">
              <a:lnSpc>
                <a:spcPts val="2410"/>
              </a:lnSpc>
            </a:pPr>
            <a:r>
              <a:rPr lang="en-US" sz="1721" b="1" dirty="0">
                <a:solidFill>
                  <a:srgbClr val="020202"/>
                </a:solidFill>
                <a:latin typeface="Montserrat Bold"/>
                <a:ea typeface="Montserrat Bold"/>
                <a:cs typeface="Montserrat Bold"/>
                <a:sym typeface="Montserrat Bold"/>
              </a:rPr>
              <a:t>1800 595 160</a:t>
            </a:r>
          </a:p>
          <a:p>
            <a:pPr algn="l">
              <a:lnSpc>
                <a:spcPts val="1893"/>
              </a:lnSpc>
            </a:pPr>
            <a:r>
              <a:rPr lang="en-US" sz="1352" b="1" dirty="0">
                <a:solidFill>
                  <a:srgbClr val="020202"/>
                </a:solidFill>
                <a:latin typeface="Montserrat Bold"/>
                <a:ea typeface="Montserrat Bold"/>
                <a:cs typeface="Montserrat Bold"/>
                <a:sym typeface="Montserrat Bold"/>
              </a:rPr>
              <a:t>www.idcare.org</a:t>
            </a:r>
          </a:p>
        </p:txBody>
      </p:sp>
      <p:sp>
        <p:nvSpPr>
          <p:cNvPr id="15" name="TextBox 15"/>
          <p:cNvSpPr txBox="1"/>
          <p:nvPr/>
        </p:nvSpPr>
        <p:spPr>
          <a:xfrm>
            <a:off x="2813050" y="2874495"/>
            <a:ext cx="3048000" cy="243656"/>
          </a:xfrm>
          <a:prstGeom prst="rect">
            <a:avLst/>
          </a:prstGeom>
        </p:spPr>
        <p:txBody>
          <a:bodyPr wrap="square" lIns="0" tIns="0" rIns="0" bIns="0" rtlCol="0" anchor="t">
            <a:spAutoFit/>
          </a:bodyPr>
          <a:lstStyle/>
          <a:p>
            <a:pPr>
              <a:lnSpc>
                <a:spcPts val="1879"/>
              </a:lnSpc>
            </a:pPr>
            <a:r>
              <a:rPr lang="hi-IN" sz="1240" b="1" dirty="0">
                <a:solidFill>
                  <a:srgbClr val="FFFFFF"/>
                </a:solidFill>
                <a:latin typeface="Montserrat Bold"/>
                <a:ea typeface="Montserrat Bold"/>
                <a:cs typeface="Montserrat Bold"/>
                <a:sym typeface="Montserrat Bold"/>
              </a:rPr>
              <a:t>आप</a:t>
            </a:r>
            <a:r>
              <a:rPr lang="en-US" sz="1240" b="1" dirty="0">
                <a:solidFill>
                  <a:srgbClr val="FFFFFF"/>
                </a:solidFill>
                <a:latin typeface="Montserrat Bold"/>
                <a:ea typeface="Montserrat Bold"/>
                <a:cs typeface="Montserrat Bold"/>
                <a:sym typeface="Montserrat Bold"/>
              </a:rPr>
              <a:t> IDCARE </a:t>
            </a:r>
            <a:r>
              <a:rPr lang="hi-IN" sz="1240" b="1" dirty="0">
                <a:solidFill>
                  <a:srgbClr val="FFFFFF"/>
                </a:solidFill>
                <a:latin typeface="Montserrat Bold"/>
                <a:ea typeface="Montserrat Bold"/>
                <a:cs typeface="Montserrat Bold"/>
                <a:sym typeface="Montserrat Bold"/>
              </a:rPr>
              <a:t>से मदद</a:t>
            </a:r>
            <a:r>
              <a:rPr lang="en-US" sz="1240" b="1" dirty="0">
                <a:solidFill>
                  <a:srgbClr val="FFFFFF"/>
                </a:solidFill>
                <a:latin typeface="Montserrat Bold"/>
                <a:ea typeface="Montserrat Bold"/>
                <a:cs typeface="Montserrat Bold"/>
                <a:sym typeface="Montserrat Bold"/>
              </a:rPr>
              <a:t> </a:t>
            </a:r>
            <a:r>
              <a:rPr lang="hi-IN" sz="1240" b="1" dirty="0">
                <a:solidFill>
                  <a:srgbClr val="FFFFFF"/>
                </a:solidFill>
                <a:latin typeface="Montserrat Bold"/>
                <a:ea typeface="Montserrat Bold"/>
                <a:cs typeface="Montserrat Bold"/>
                <a:sym typeface="Montserrat Bold"/>
              </a:rPr>
              <a:t>ले सकते हैं यदि</a:t>
            </a:r>
            <a:r>
              <a:rPr lang="en-US" sz="1240" b="1" dirty="0">
                <a:solidFill>
                  <a:srgbClr val="FFFFFF"/>
                </a:solidFill>
                <a:latin typeface="Montserrat Bold"/>
                <a:ea typeface="Montserrat Bold"/>
                <a:cs typeface="Montserrat Bold"/>
                <a:sym typeface="Montserrat Bold"/>
              </a:rPr>
              <a:t>:</a:t>
            </a:r>
          </a:p>
        </p:txBody>
      </p:sp>
      <p:sp>
        <p:nvSpPr>
          <p:cNvPr id="16" name="TextBox 16"/>
          <p:cNvSpPr txBox="1"/>
          <p:nvPr/>
        </p:nvSpPr>
        <p:spPr>
          <a:xfrm>
            <a:off x="2983699" y="3433100"/>
            <a:ext cx="2182755" cy="3756478"/>
          </a:xfrm>
          <a:prstGeom prst="rect">
            <a:avLst/>
          </a:prstGeom>
        </p:spPr>
        <p:txBody>
          <a:bodyPr wrap="square" lIns="0" tIns="0" rIns="0" bIns="0" rtlCol="0" anchor="t">
            <a:spAutoFit/>
          </a:bodyPr>
          <a:lstStyle/>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आपको पता चलता है कि कोई आपकी व्यक्तिगत पहचान का उपयोग कर रहा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किसी गलत लिंक पर क्लिक करते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किसी नकली वेबसाइट पर गए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किसी गलत कॉल का जवाब दिया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किसी अपराधी को व्यक्तिगत जानकारी प्रदान की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आपका पर्स खो गया है</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आपके घर में चोरी हुई है </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आपको अपनी मेल चोरी होने के बारे में पता चला है </a:t>
            </a:r>
            <a:endParaRPr lang="en-US" sz="999" b="1" dirty="0">
              <a:solidFill>
                <a:srgbClr val="071A30"/>
              </a:solidFill>
              <a:latin typeface="Montserrat Medium"/>
              <a:ea typeface="Montserrat Medium"/>
              <a:cs typeface="Montserrat Medium"/>
              <a:sym typeface="Montserrat Medium"/>
            </a:endParaRPr>
          </a:p>
          <a:p>
            <a:pPr algn="l">
              <a:lnSpc>
                <a:spcPts val="1399"/>
              </a:lnSpc>
            </a:pPr>
            <a:endParaRPr lang="en-US" sz="999" b="1" dirty="0">
              <a:solidFill>
                <a:srgbClr val="071A30"/>
              </a:solidFill>
              <a:latin typeface="Montserrat Medium"/>
              <a:ea typeface="Montserrat Medium"/>
              <a:cs typeface="Montserrat Medium"/>
              <a:sym typeface="Montserrat Medium"/>
            </a:endParaRPr>
          </a:p>
          <a:p>
            <a:pPr>
              <a:lnSpc>
                <a:spcPts val="1399"/>
              </a:lnSpc>
            </a:pPr>
            <a:r>
              <a:rPr lang="en-US" sz="999" b="1" dirty="0">
                <a:solidFill>
                  <a:srgbClr val="071A30"/>
                </a:solidFill>
                <a:latin typeface="Montserrat Medium"/>
                <a:ea typeface="Montserrat Medium"/>
                <a:cs typeface="Montserrat Medium"/>
                <a:sym typeface="Montserrat Medium"/>
              </a:rPr>
              <a:t>✓ </a:t>
            </a:r>
            <a:r>
              <a:rPr lang="hi-IN" sz="999" b="1" dirty="0">
                <a:solidFill>
                  <a:srgbClr val="071A30"/>
                </a:solidFill>
                <a:latin typeface="Montserrat Medium"/>
                <a:ea typeface="Montserrat Medium"/>
                <a:cs typeface="Montserrat Medium"/>
                <a:sym typeface="Montserrat Medium"/>
              </a:rPr>
              <a:t>किसी रिश्ते या निवेश से जुड़ी धोखाधड़ी में शामिल हुए हैं</a:t>
            </a:r>
            <a:endParaRPr lang="en-US" sz="999" b="1" dirty="0">
              <a:solidFill>
                <a:srgbClr val="071A30"/>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6270" y="2757632"/>
            <a:ext cx="2575461" cy="1077218"/>
          </a:xfrm>
          <a:prstGeom prst="rect">
            <a:avLst/>
          </a:prstGeom>
        </p:spPr>
        <p:txBody>
          <a:bodyPr lIns="0" tIns="0" rIns="0" bIns="0" rtlCol="0" anchor="t">
            <a:spAutoFit/>
          </a:bodyPr>
          <a:lstStyle/>
          <a:p>
            <a:pPr algn="ctr">
              <a:lnSpc>
                <a:spcPts val="1374"/>
              </a:lnSpc>
            </a:pPr>
            <a:r>
              <a:rPr lang="en-US" sz="916" b="1" dirty="0">
                <a:solidFill>
                  <a:srgbClr val="0B5184"/>
                </a:solidFill>
                <a:latin typeface="Montserrat Semi-Bold"/>
                <a:ea typeface="Montserrat Semi-Bold"/>
                <a:cs typeface="Montserrat Semi-Bold"/>
                <a:sym typeface="Montserrat Semi-Bold"/>
              </a:rPr>
              <a:t>“</a:t>
            </a:r>
            <a:r>
              <a:rPr lang="hi-IN" sz="916" b="1" dirty="0">
                <a:solidFill>
                  <a:srgbClr val="0B5184"/>
                </a:solidFill>
                <a:latin typeface="Montserrat Semi-Bold"/>
                <a:ea typeface="Montserrat Semi-Bold"/>
                <a:cs typeface="Montserrat Semi-Bold"/>
                <a:sym typeface="Montserrat Semi-Bold"/>
              </a:rPr>
              <a:t> हमारा उद्देश्य साइबर क्राइम एवं धोखाधड़ी के मामलों में लोगों को नियंत्रण, गरिमा एवं न्याय की भावना वापस प्रदान करना है।”</a:t>
            </a:r>
            <a:endParaRPr lang="en-US" sz="916" b="1" dirty="0">
              <a:solidFill>
                <a:srgbClr val="0B5184"/>
              </a:solidFill>
              <a:latin typeface="Montserrat Semi-Bold"/>
              <a:ea typeface="Montserrat Semi-Bold"/>
              <a:cs typeface="Montserrat Semi-Bold"/>
              <a:sym typeface="Montserrat Semi-Bold"/>
            </a:endParaRPr>
          </a:p>
          <a:p>
            <a:pPr algn="ctr">
              <a:lnSpc>
                <a:spcPts val="1374"/>
              </a:lnSpc>
            </a:pPr>
            <a:endParaRPr lang="en-US" sz="916" b="1" dirty="0">
              <a:solidFill>
                <a:srgbClr val="0B5184"/>
              </a:solidFill>
              <a:latin typeface="Montserrat Semi-Bold"/>
              <a:ea typeface="Montserrat Semi-Bold"/>
              <a:cs typeface="Montserrat Semi-Bold"/>
              <a:sym typeface="Montserrat Semi-Bold"/>
            </a:endParaRPr>
          </a:p>
          <a:p>
            <a:pPr algn="ctr">
              <a:lnSpc>
                <a:spcPts val="1374"/>
              </a:lnSpc>
            </a:pPr>
            <a:r>
              <a:rPr lang="en-US" sz="916" b="1" dirty="0">
                <a:solidFill>
                  <a:srgbClr val="0B5184"/>
                </a:solidFill>
                <a:latin typeface="Montserrat Semi-Bold"/>
                <a:ea typeface="Montserrat Semi-Bold"/>
                <a:cs typeface="Montserrat Semi-Bold"/>
                <a:sym typeface="Montserrat Semi-Bold"/>
              </a:rPr>
              <a:t> — Dr. David Lacey, Founder &amp; Group CEO, IDCARE</a:t>
            </a: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5" name="TextBox 5"/>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6" name="TextBox 6"/>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603653" y="4241222"/>
            <a:ext cx="983899" cy="1176561"/>
          </a:xfrm>
          <a:custGeom>
            <a:avLst/>
            <a:gdLst/>
            <a:ahLst/>
            <a:cxnLst/>
            <a:rect l="l" t="t" r="r" b="b"/>
            <a:pathLst>
              <a:path w="983899" h="1176561">
                <a:moveTo>
                  <a:pt x="0" y="0"/>
                </a:moveTo>
                <a:lnTo>
                  <a:pt x="983899" y="0"/>
                </a:lnTo>
                <a:lnTo>
                  <a:pt x="983899" y="1176561"/>
                </a:lnTo>
                <a:lnTo>
                  <a:pt x="0" y="1176561"/>
                </a:lnTo>
                <a:lnTo>
                  <a:pt x="0" y="0"/>
                </a:lnTo>
                <a:close/>
              </a:path>
            </a:pathLst>
          </a:custGeom>
          <a:blipFill>
            <a:blip r:embed="rId4" cstate="print"/>
            <a:stretch>
              <a:fillRect/>
            </a:stretch>
          </a:blipFill>
        </p:spPr>
        <p:txBody>
          <a:bodyPr/>
          <a:lstStyle/>
          <a:p>
            <a:endParaRPr lang="en-US"/>
          </a:p>
        </p:txBody>
      </p:sp>
      <p:sp>
        <p:nvSpPr>
          <p:cNvPr id="4" name="Freeform 4"/>
          <p:cNvSpPr/>
          <p:nvPr/>
        </p:nvSpPr>
        <p:spPr>
          <a:xfrm>
            <a:off x="3422176" y="2762218"/>
            <a:ext cx="1346853" cy="892290"/>
          </a:xfrm>
          <a:custGeom>
            <a:avLst/>
            <a:gdLst/>
            <a:ahLst/>
            <a:cxnLst/>
            <a:rect l="l" t="t" r="r" b="b"/>
            <a:pathLst>
              <a:path w="1346853" h="892290">
                <a:moveTo>
                  <a:pt x="0" y="0"/>
                </a:moveTo>
                <a:lnTo>
                  <a:pt x="1346853" y="0"/>
                </a:lnTo>
                <a:lnTo>
                  <a:pt x="1346853" y="892290"/>
                </a:lnTo>
                <a:lnTo>
                  <a:pt x="0" y="892290"/>
                </a:lnTo>
                <a:lnTo>
                  <a:pt x="0" y="0"/>
                </a:lnTo>
                <a:close/>
              </a:path>
            </a:pathLst>
          </a:custGeom>
          <a:blipFill>
            <a:blip r:embed="rId5" cstate="print"/>
            <a:stretch>
              <a:fillRect/>
            </a:stretch>
          </a:blipFill>
        </p:spPr>
        <p:txBody>
          <a:bodyPr/>
          <a:lstStyle/>
          <a:p>
            <a:endParaRPr lang="en-US"/>
          </a:p>
        </p:txBody>
      </p:sp>
      <p:sp>
        <p:nvSpPr>
          <p:cNvPr id="5" name="TextBox 5"/>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6" name="TextBox 6"/>
          <p:cNvSpPr txBox="1"/>
          <p:nvPr/>
        </p:nvSpPr>
        <p:spPr>
          <a:xfrm>
            <a:off x="585142" y="1635891"/>
            <a:ext cx="4240496" cy="730777"/>
          </a:xfrm>
          <a:prstGeom prst="rect">
            <a:avLst/>
          </a:prstGeom>
        </p:spPr>
        <p:txBody>
          <a:bodyPr lIns="0" tIns="0" rIns="0" bIns="0" rtlCol="0" anchor="t">
            <a:spAutoFit/>
          </a:bodyPr>
          <a:lstStyle/>
          <a:p>
            <a:pPr>
              <a:lnSpc>
                <a:spcPts val="2958"/>
              </a:lnSpc>
            </a:pPr>
            <a:r>
              <a:rPr lang="hi-IN" sz="1770" b="1" dirty="0">
                <a:solidFill>
                  <a:srgbClr val="0B5184"/>
                </a:solidFill>
                <a:latin typeface="Montserrat Semi-Bold"/>
                <a:ea typeface="Montserrat Semi-Bold"/>
                <a:cs typeface="Montserrat Semi-Bold"/>
                <a:sym typeface="Montserrat Semi-Bold"/>
              </a:rPr>
              <a:t>जितना आपको महसूस होता है, यह उससे कहीं अधिक महत्वपूर्ण है!</a:t>
            </a:r>
            <a:endParaRPr lang="en-US" sz="1770" b="1" dirty="0">
              <a:solidFill>
                <a:srgbClr val="0B5184"/>
              </a:solidFill>
              <a:latin typeface="Montserrat Semi-Bold"/>
              <a:ea typeface="Montserrat Semi-Bold"/>
              <a:cs typeface="Montserrat Semi-Bold"/>
              <a:sym typeface="Montserrat Semi-Bold"/>
            </a:endParaRPr>
          </a:p>
        </p:txBody>
      </p:sp>
      <p:sp>
        <p:nvSpPr>
          <p:cNvPr id="7" name="TextBox 7"/>
          <p:cNvSpPr txBox="1"/>
          <p:nvPr/>
        </p:nvSpPr>
        <p:spPr>
          <a:xfrm>
            <a:off x="558971" y="2732462"/>
            <a:ext cx="2521084" cy="3693319"/>
          </a:xfrm>
          <a:prstGeom prst="rect">
            <a:avLst/>
          </a:prstGeom>
        </p:spPr>
        <p:txBody>
          <a:bodyPr lIns="0" tIns="0" rIns="0" bIns="0" rtlCol="0" anchor="t">
            <a:spAutoFit/>
          </a:bodyPr>
          <a:lstStyle/>
          <a:p>
            <a:pPr>
              <a:lnSpc>
                <a:spcPts val="1575"/>
              </a:lnSpc>
            </a:pPr>
            <a:r>
              <a:rPr lang="hi-IN" sz="1050" b="1" dirty="0">
                <a:solidFill>
                  <a:srgbClr val="0B5184"/>
                </a:solidFill>
                <a:latin typeface="Montserrat Medium"/>
                <a:ea typeface="Montserrat Medium"/>
                <a:cs typeface="Montserrat Medium"/>
                <a:sym typeface="Montserrat Medium"/>
              </a:rPr>
              <a:t>आपकी पहचान महत्वपूर्ण है। यदि यह किसी धोखाधड़ी करने वाले व्यक्ति के हाथ लग जाए, तो वह इसका प्रयोग आपके पैसे चुराने, आपके नाम पर अकाउंट खोलने और आपके जीवन को गंभीर नुकसान पहुँचाने के लिए कर सकता है।</a:t>
            </a:r>
            <a:endParaRPr lang="en-US" sz="1050" b="1" dirty="0">
              <a:solidFill>
                <a:srgbClr val="0B5184"/>
              </a:solidFill>
              <a:latin typeface="Montserrat Medium"/>
              <a:ea typeface="Montserrat Medium"/>
              <a:cs typeface="Montserrat Medium"/>
              <a:sym typeface="Montserrat Medium"/>
            </a:endParaRPr>
          </a:p>
          <a:p>
            <a:pPr algn="l">
              <a:lnSpc>
                <a:spcPts val="1575"/>
              </a:lnSpc>
            </a:pPr>
            <a:endParaRPr lang="en-US" sz="1050" b="1" dirty="0">
              <a:solidFill>
                <a:srgbClr val="0B5184"/>
              </a:solidFill>
              <a:latin typeface="Montserrat Medium"/>
              <a:ea typeface="Montserrat Medium"/>
              <a:cs typeface="Montserrat Medium"/>
              <a:sym typeface="Montserrat Medium"/>
            </a:endParaRPr>
          </a:p>
          <a:p>
            <a:pPr algn="l">
              <a:lnSpc>
                <a:spcPts val="157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बहुत से लोग यह नहीं समझते कि धोखाधड़ी के मामले बहुत आसानी से घटित हो सकते हैं, या इनका निपटान बहुत मुश्किल हो सकता है। इस मार्गदर्शिका में कुछ आसान, व्यावहारिक चरणों के बारे में जानकारी प्रदान की गई है ताकि व्यक्तिगत जानकारी की सुरक्षा और धोखाधड़ी के मामलों एवं  व्यक्तिगत पहचान की चोरी से सुरक्षित रहने में आपको मदद मिल सके।</a:t>
            </a:r>
            <a:endParaRPr lang="en-US" sz="1050" b="1" dirty="0">
              <a:solidFill>
                <a:srgbClr val="0B5184"/>
              </a:solidFill>
              <a:latin typeface="Montserrat Medium"/>
              <a:ea typeface="Montserrat Medium"/>
              <a:cs typeface="Montserrat Medium"/>
              <a:sym typeface="Montserrat Medium"/>
            </a:endParaRPr>
          </a:p>
          <a:p>
            <a:pPr algn="l">
              <a:lnSpc>
                <a:spcPts val="1575"/>
              </a:lnSpc>
            </a:pPr>
            <a:endParaRPr lang="en-US" sz="1050" b="1" dirty="0">
              <a:solidFill>
                <a:srgbClr val="0B5184"/>
              </a:solidFill>
              <a:latin typeface="Montserrat Medium"/>
              <a:ea typeface="Montserrat Medium"/>
              <a:cs typeface="Montserrat Medium"/>
              <a:sym typeface="Montserrat Medium"/>
            </a:endParaRPr>
          </a:p>
        </p:txBody>
      </p:sp>
      <p:sp>
        <p:nvSpPr>
          <p:cNvPr id="8" name="TextBox 8"/>
          <p:cNvSpPr txBox="1"/>
          <p:nvPr/>
        </p:nvSpPr>
        <p:spPr>
          <a:xfrm>
            <a:off x="532800" y="1083187"/>
            <a:ext cx="4345180" cy="376450"/>
          </a:xfrm>
          <a:prstGeom prst="rect">
            <a:avLst/>
          </a:prstGeom>
        </p:spPr>
        <p:txBody>
          <a:bodyPr lIns="0" tIns="0" rIns="0" bIns="0" rtlCol="0" anchor="t">
            <a:spAutoFit/>
          </a:bodyPr>
          <a:lstStyle/>
          <a:p>
            <a:pPr marL="0" lvl="1" indent="0" algn="just">
              <a:lnSpc>
                <a:spcPts val="2900"/>
              </a:lnSpc>
            </a:pPr>
            <a:r>
              <a:rPr lang="hi-IN" sz="3000" b="1" dirty="0">
                <a:solidFill>
                  <a:srgbClr val="0B5184"/>
                </a:solidFill>
                <a:latin typeface="Codec Pro Bold"/>
                <a:ea typeface="Codec Pro Bold"/>
                <a:cs typeface="Codec Pro Bold"/>
                <a:sym typeface="Codec Pro Bold"/>
              </a:rPr>
              <a:t>अपनी</a:t>
            </a:r>
            <a:r>
              <a:rPr lang="en-US" sz="3000" b="1" dirty="0">
                <a:solidFill>
                  <a:srgbClr val="0B5184"/>
                </a:solidFill>
                <a:latin typeface="Codec Pro Bold"/>
                <a:ea typeface="Codec Pro Bold"/>
                <a:cs typeface="Codec Pro Bold"/>
                <a:sym typeface="Codec Pro Bold"/>
              </a:rPr>
              <a:t> </a:t>
            </a:r>
            <a:r>
              <a:rPr lang="hi-IN" sz="3000" b="1" dirty="0">
                <a:solidFill>
                  <a:srgbClr val="0B5184"/>
                </a:solidFill>
                <a:latin typeface="Codec Pro Bold"/>
                <a:ea typeface="Codec Pro Bold"/>
                <a:cs typeface="Codec Pro Bold"/>
                <a:sym typeface="Codec Pro Bold"/>
              </a:rPr>
              <a:t>पहचान सुरक्षित रखें</a:t>
            </a:r>
            <a:endParaRPr lang="en-US" sz="3000" b="1" dirty="0">
              <a:solidFill>
                <a:srgbClr val="0B5184"/>
              </a:solidFill>
              <a:latin typeface="Codec Pro Bold"/>
              <a:ea typeface="Codec Pro Bold"/>
              <a:cs typeface="Codec Pro Bold"/>
              <a:sym typeface="Codec Pro Bold"/>
            </a:endParaRPr>
          </a:p>
        </p:txBody>
      </p:sp>
      <p:sp>
        <p:nvSpPr>
          <p:cNvPr id="9" name="TextBox 9"/>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0" name="TextBox 10"/>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43282"/>
            <a:ext cx="1494348" cy="3639396"/>
            <a:chOff x="0" y="0"/>
            <a:chExt cx="1992464" cy="4852529"/>
          </a:xfrm>
        </p:grpSpPr>
        <p:pic>
          <p:nvPicPr>
            <p:cNvPr id="3" name="Picture 3"/>
            <p:cNvPicPr>
              <a:picLocks noChangeAspect="1"/>
            </p:cNvPicPr>
            <p:nvPr/>
          </p:nvPicPr>
          <p:blipFill>
            <a:blip r:embed="rId2" cstate="print"/>
            <a:srcRect l="36296" r="36296"/>
            <a:stretch>
              <a:fillRect/>
            </a:stretch>
          </p:blipFill>
          <p:spPr>
            <a:xfrm>
              <a:off x="0" y="0"/>
              <a:ext cx="1992464" cy="4852529"/>
            </a:xfrm>
            <a:prstGeom prst="rect">
              <a:avLst/>
            </a:prstGeom>
          </p:spPr>
        </p:pic>
      </p:grpSp>
      <p:sp>
        <p:nvSpPr>
          <p:cNvPr id="4" name="Freeform 4"/>
          <p:cNvSpPr/>
          <p:nvPr/>
        </p:nvSpPr>
        <p:spPr>
          <a:xfrm>
            <a:off x="1189970" y="2843282"/>
            <a:ext cx="304378" cy="304378"/>
          </a:xfrm>
          <a:custGeom>
            <a:avLst/>
            <a:gdLst/>
            <a:ahLst/>
            <a:cxnLst/>
            <a:rect l="l" t="t" r="r" b="b"/>
            <a:pathLst>
              <a:path w="304378" h="304378">
                <a:moveTo>
                  <a:pt x="0" y="0"/>
                </a:moveTo>
                <a:lnTo>
                  <a:pt x="304378" y="0"/>
                </a:lnTo>
                <a:lnTo>
                  <a:pt x="304378" y="304379"/>
                </a:lnTo>
                <a:lnTo>
                  <a:pt x="0" y="304379"/>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532800" y="1159387"/>
            <a:ext cx="4260722" cy="564257"/>
          </a:xfrm>
          <a:prstGeom prst="rect">
            <a:avLst/>
          </a:prstGeom>
        </p:spPr>
        <p:txBody>
          <a:bodyPr lIns="0" tIns="0" rIns="0" bIns="0" rtlCol="0" anchor="t">
            <a:spAutoFit/>
          </a:bodyPr>
          <a:lstStyle/>
          <a:p>
            <a:pPr marL="0" lvl="1">
              <a:lnSpc>
                <a:spcPts val="4425"/>
              </a:lnSpc>
            </a:pPr>
            <a:r>
              <a:rPr lang="hi-IN" sz="4425" b="1" spc="-110" dirty="0">
                <a:solidFill>
                  <a:srgbClr val="0B5184"/>
                </a:solidFill>
                <a:latin typeface="Montserrat Semi-Bold"/>
                <a:ea typeface="Montserrat Semi-Bold"/>
                <a:cs typeface="Montserrat Semi-Bold"/>
                <a:sym typeface="Montserrat Semi-Bold"/>
              </a:rPr>
              <a:t>विषय-वस्तु</a:t>
            </a:r>
            <a:endParaRPr lang="en-US" sz="4425" b="1" spc="-110" dirty="0">
              <a:solidFill>
                <a:srgbClr val="0B5184"/>
              </a:solidFill>
              <a:latin typeface="Montserrat Semi-Bold"/>
              <a:ea typeface="Montserrat Semi-Bold"/>
              <a:cs typeface="Montserrat Semi-Bold"/>
              <a:sym typeface="Montserrat Semi-Bold"/>
            </a:endParaRPr>
          </a:p>
        </p:txBody>
      </p:sp>
      <p:sp>
        <p:nvSpPr>
          <p:cNvPr id="6" name="TextBox 6"/>
          <p:cNvSpPr txBox="1"/>
          <p:nvPr/>
        </p:nvSpPr>
        <p:spPr>
          <a:xfrm>
            <a:off x="1910860" y="236169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01</a:t>
            </a:r>
          </a:p>
        </p:txBody>
      </p:sp>
      <p:sp>
        <p:nvSpPr>
          <p:cNvPr id="7" name="TextBox 7"/>
          <p:cNvSpPr txBox="1"/>
          <p:nvPr/>
        </p:nvSpPr>
        <p:spPr>
          <a:xfrm>
            <a:off x="2852023" y="2309338"/>
            <a:ext cx="2131657" cy="487313"/>
          </a:xfrm>
          <a:prstGeom prst="rect">
            <a:avLst/>
          </a:prstGeom>
        </p:spPr>
        <p:txBody>
          <a:bodyPr lIns="0" tIns="0" rIns="0" bIns="0" rtlCol="0" anchor="t">
            <a:spAutoFit/>
          </a:bodyPr>
          <a:lstStyle/>
          <a:p>
            <a:pPr>
              <a:lnSpc>
                <a:spcPts val="1872"/>
              </a:lnSpc>
            </a:pPr>
            <a:r>
              <a:rPr lang="en-US" sz="1248" b="1" dirty="0">
                <a:solidFill>
                  <a:srgbClr val="0B5184"/>
                </a:solidFill>
                <a:latin typeface="Montserrat Semi-Bold"/>
                <a:ea typeface="Montserrat Semi-Bold"/>
                <a:cs typeface="Montserrat Semi-Bold"/>
                <a:sym typeface="Montserrat Semi-Bold"/>
              </a:rPr>
              <a:t>IDCARE </a:t>
            </a:r>
            <a:r>
              <a:rPr lang="hi-IN" sz="1248" b="1" dirty="0">
                <a:solidFill>
                  <a:srgbClr val="0B5184"/>
                </a:solidFill>
                <a:latin typeface="Montserrat Semi-Bold"/>
                <a:ea typeface="Montserrat Semi-Bold"/>
                <a:cs typeface="Montserrat Semi-Bold"/>
                <a:sym typeface="Montserrat Semi-Bold"/>
              </a:rPr>
              <a:t>की तीन-चरणीय प्रतिक्रिया</a:t>
            </a:r>
            <a:endParaRPr lang="en-US" sz="1248" b="1" dirty="0">
              <a:solidFill>
                <a:srgbClr val="0B5184"/>
              </a:solidFill>
              <a:latin typeface="Montserrat Semi-Bold"/>
              <a:ea typeface="Montserrat Semi-Bold"/>
              <a:cs typeface="Montserrat Semi-Bold"/>
              <a:sym typeface="Montserrat Semi-Bold"/>
            </a:endParaRPr>
          </a:p>
        </p:txBody>
      </p:sp>
      <p:sp>
        <p:nvSpPr>
          <p:cNvPr id="8" name="Freeform 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910860" y="3067862"/>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02</a:t>
            </a:r>
          </a:p>
        </p:txBody>
      </p:sp>
      <p:sp>
        <p:nvSpPr>
          <p:cNvPr id="10" name="TextBox 10"/>
          <p:cNvSpPr txBox="1"/>
          <p:nvPr/>
        </p:nvSpPr>
        <p:spPr>
          <a:xfrm>
            <a:off x="2852023" y="3133049"/>
            <a:ext cx="2131657" cy="219099"/>
          </a:xfrm>
          <a:prstGeom prst="rect">
            <a:avLst/>
          </a:prstGeom>
        </p:spPr>
        <p:txBody>
          <a:bodyPr lIns="0" tIns="0" rIns="0" bIns="0" rtlCol="0" anchor="t">
            <a:spAutoFit/>
          </a:bodyPr>
          <a:lstStyle/>
          <a:p>
            <a:pPr>
              <a:lnSpc>
                <a:spcPts val="1872"/>
              </a:lnSpc>
            </a:pPr>
            <a:r>
              <a:rPr lang="hi-IN" sz="1248" b="1" dirty="0">
                <a:solidFill>
                  <a:srgbClr val="0B5184"/>
                </a:solidFill>
                <a:latin typeface="Montserrat Semi-Bold"/>
                <a:ea typeface="Montserrat Semi-Bold"/>
                <a:cs typeface="Montserrat Semi-Bold"/>
                <a:sym typeface="Montserrat Semi-Bold"/>
              </a:rPr>
              <a:t>रुकें, जाँचें, सुरक्षित रहें</a:t>
            </a:r>
            <a:endParaRPr lang="en-US" sz="1248" b="1" dirty="0">
              <a:solidFill>
                <a:srgbClr val="0B5184"/>
              </a:solidFill>
              <a:latin typeface="Montserrat Semi-Bold"/>
              <a:ea typeface="Montserrat Semi-Bold"/>
              <a:cs typeface="Montserrat Semi-Bold"/>
              <a:sym typeface="Montserrat Semi-Bold"/>
            </a:endParaRPr>
          </a:p>
        </p:txBody>
      </p:sp>
      <p:sp>
        <p:nvSpPr>
          <p:cNvPr id="11" name="TextBox 11"/>
          <p:cNvSpPr txBox="1"/>
          <p:nvPr/>
        </p:nvSpPr>
        <p:spPr>
          <a:xfrm>
            <a:off x="1910860" y="3774026"/>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03</a:t>
            </a:r>
          </a:p>
        </p:txBody>
      </p:sp>
      <p:sp>
        <p:nvSpPr>
          <p:cNvPr id="12" name="TextBox 12"/>
          <p:cNvSpPr txBox="1"/>
          <p:nvPr/>
        </p:nvSpPr>
        <p:spPr>
          <a:xfrm>
            <a:off x="2852023" y="3839213"/>
            <a:ext cx="2131657" cy="219099"/>
          </a:xfrm>
          <a:prstGeom prst="rect">
            <a:avLst/>
          </a:prstGeom>
        </p:spPr>
        <p:txBody>
          <a:bodyPr lIns="0" tIns="0" rIns="0" bIns="0" rtlCol="0" anchor="t">
            <a:spAutoFit/>
          </a:bodyPr>
          <a:lstStyle/>
          <a:p>
            <a:pPr>
              <a:lnSpc>
                <a:spcPts val="1872"/>
              </a:lnSpc>
            </a:pPr>
            <a:r>
              <a:rPr lang="hi-IN" sz="1248" b="1" dirty="0">
                <a:solidFill>
                  <a:srgbClr val="0B5184"/>
                </a:solidFill>
                <a:latin typeface="Montserrat Semi-Bold"/>
                <a:ea typeface="Montserrat Semi-Bold"/>
                <a:cs typeface="Montserrat Semi-Bold"/>
                <a:sym typeface="Montserrat Semi-Bold"/>
              </a:rPr>
              <a:t>रिमोट एक्सेस</a:t>
            </a:r>
            <a:endParaRPr lang="en-US" sz="1248" b="1" dirty="0">
              <a:solidFill>
                <a:srgbClr val="0B5184"/>
              </a:solidFill>
              <a:latin typeface="Montserrat Semi-Bold"/>
              <a:ea typeface="Montserrat Semi-Bold"/>
              <a:cs typeface="Montserrat Semi-Bold"/>
              <a:sym typeface="Montserrat Semi-Bold"/>
            </a:endParaRPr>
          </a:p>
        </p:txBody>
      </p:sp>
      <p:sp>
        <p:nvSpPr>
          <p:cNvPr id="13" name="TextBox 13"/>
          <p:cNvSpPr txBox="1"/>
          <p:nvPr/>
        </p:nvSpPr>
        <p:spPr>
          <a:xfrm>
            <a:off x="1910860" y="4480190"/>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04</a:t>
            </a:r>
          </a:p>
        </p:txBody>
      </p:sp>
      <p:sp>
        <p:nvSpPr>
          <p:cNvPr id="14" name="TextBox 14"/>
          <p:cNvSpPr txBox="1"/>
          <p:nvPr/>
        </p:nvSpPr>
        <p:spPr>
          <a:xfrm>
            <a:off x="2852023" y="4545377"/>
            <a:ext cx="2131657" cy="219099"/>
          </a:xfrm>
          <a:prstGeom prst="rect">
            <a:avLst/>
          </a:prstGeom>
        </p:spPr>
        <p:txBody>
          <a:bodyPr lIns="0" tIns="0" rIns="0" bIns="0" rtlCol="0" anchor="t">
            <a:spAutoFit/>
          </a:bodyPr>
          <a:lstStyle/>
          <a:p>
            <a:pPr>
              <a:lnSpc>
                <a:spcPts val="1872"/>
              </a:lnSpc>
            </a:pPr>
            <a:r>
              <a:rPr lang="hi-IN" sz="1248" b="1" dirty="0">
                <a:solidFill>
                  <a:srgbClr val="0B5184"/>
                </a:solidFill>
                <a:latin typeface="Montserrat Semi-Bold"/>
                <a:ea typeface="Montserrat Semi-Bold"/>
                <a:cs typeface="Montserrat Semi-Bold"/>
                <a:sym typeface="Montserrat Semi-Bold"/>
              </a:rPr>
              <a:t>पासवर्ड</a:t>
            </a:r>
            <a:r>
              <a:rPr lang="en-US" sz="1248" b="1" dirty="0">
                <a:solidFill>
                  <a:srgbClr val="0B5184"/>
                </a:solidFill>
                <a:latin typeface="Montserrat Semi-Bold"/>
                <a:ea typeface="Montserrat Semi-Bold"/>
                <a:cs typeface="Montserrat Semi-Bold"/>
                <a:sym typeface="Montserrat Semi-Bold"/>
              </a:rPr>
              <a:t> </a:t>
            </a:r>
          </a:p>
        </p:txBody>
      </p:sp>
      <p:sp>
        <p:nvSpPr>
          <p:cNvPr id="15" name="TextBox 15"/>
          <p:cNvSpPr txBox="1"/>
          <p:nvPr/>
        </p:nvSpPr>
        <p:spPr>
          <a:xfrm>
            <a:off x="1910860" y="5186354"/>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05</a:t>
            </a:r>
          </a:p>
        </p:txBody>
      </p:sp>
      <p:sp>
        <p:nvSpPr>
          <p:cNvPr id="16" name="TextBox 16"/>
          <p:cNvSpPr txBox="1"/>
          <p:nvPr/>
        </p:nvSpPr>
        <p:spPr>
          <a:xfrm>
            <a:off x="2852023" y="5133995"/>
            <a:ext cx="2131657" cy="219099"/>
          </a:xfrm>
          <a:prstGeom prst="rect">
            <a:avLst/>
          </a:prstGeom>
        </p:spPr>
        <p:txBody>
          <a:bodyPr lIns="0" tIns="0" rIns="0" bIns="0" rtlCol="0" anchor="t">
            <a:spAutoFit/>
          </a:bodyPr>
          <a:lstStyle/>
          <a:p>
            <a:pPr>
              <a:lnSpc>
                <a:spcPts val="1872"/>
              </a:lnSpc>
            </a:pPr>
            <a:r>
              <a:rPr lang="hi-IN" sz="1248" b="1" dirty="0">
                <a:solidFill>
                  <a:srgbClr val="0B5184"/>
                </a:solidFill>
                <a:latin typeface="Montserrat Semi-Bold"/>
                <a:ea typeface="Montserrat Semi-Bold"/>
                <a:cs typeface="Montserrat Semi-Bold"/>
                <a:sym typeface="Montserrat Semi-Bold"/>
              </a:rPr>
              <a:t>मल्टी-फैक्टर ऑथेंटिकेशन </a:t>
            </a:r>
            <a:endParaRPr lang="en-US" sz="1248" b="1" dirty="0">
              <a:solidFill>
                <a:srgbClr val="0B5184"/>
              </a:solidFill>
              <a:latin typeface="Montserrat Semi-Bold"/>
              <a:ea typeface="Montserrat Semi-Bold"/>
              <a:cs typeface="Montserrat Semi-Bold"/>
              <a:sym typeface="Montserrat Semi-Bold"/>
            </a:endParaRPr>
          </a:p>
        </p:txBody>
      </p:sp>
      <p:sp>
        <p:nvSpPr>
          <p:cNvPr id="17" name="TextBox 17"/>
          <p:cNvSpPr txBox="1"/>
          <p:nvPr/>
        </p:nvSpPr>
        <p:spPr>
          <a:xfrm>
            <a:off x="1910860" y="5892518"/>
            <a:ext cx="726128" cy="441736"/>
          </a:xfrm>
          <a:prstGeom prst="rect">
            <a:avLst/>
          </a:prstGeom>
        </p:spPr>
        <p:txBody>
          <a:bodyPr lIns="0" tIns="0" rIns="0" bIns="0" rtlCol="0" anchor="t">
            <a:spAutoFit/>
          </a:bodyPr>
          <a:lstStyle/>
          <a:p>
            <a:pPr marL="0" lvl="1" indent="0" algn="ctr">
              <a:lnSpc>
                <a:spcPts val="3360"/>
              </a:lnSpc>
            </a:pPr>
            <a:r>
              <a:rPr lang="en-US" sz="3360" b="1" spc="-84">
                <a:solidFill>
                  <a:srgbClr val="0B5184"/>
                </a:solidFill>
                <a:latin typeface="Montserrat Bold"/>
                <a:ea typeface="Montserrat Bold"/>
                <a:cs typeface="Montserrat Bold"/>
                <a:sym typeface="Montserrat Bold"/>
              </a:rPr>
              <a:t>06</a:t>
            </a:r>
          </a:p>
        </p:txBody>
      </p:sp>
      <p:sp>
        <p:nvSpPr>
          <p:cNvPr id="18" name="TextBox 18"/>
          <p:cNvSpPr txBox="1"/>
          <p:nvPr/>
        </p:nvSpPr>
        <p:spPr>
          <a:xfrm>
            <a:off x="2852023" y="5957705"/>
            <a:ext cx="2131657" cy="219099"/>
          </a:xfrm>
          <a:prstGeom prst="rect">
            <a:avLst/>
          </a:prstGeom>
        </p:spPr>
        <p:txBody>
          <a:bodyPr lIns="0" tIns="0" rIns="0" bIns="0" rtlCol="0" anchor="t">
            <a:spAutoFit/>
          </a:bodyPr>
          <a:lstStyle/>
          <a:p>
            <a:pPr>
              <a:lnSpc>
                <a:spcPts val="1872"/>
              </a:lnSpc>
            </a:pPr>
            <a:r>
              <a:rPr lang="hi-IN" sz="1248" b="1" dirty="0">
                <a:solidFill>
                  <a:srgbClr val="0B5184"/>
                </a:solidFill>
                <a:latin typeface="Montserrat Semi-Bold"/>
                <a:ea typeface="Montserrat Semi-Bold"/>
                <a:cs typeface="Montserrat Semi-Bold"/>
                <a:sym typeface="Montserrat Semi-Bold"/>
              </a:rPr>
              <a:t>क्रेडिट रिपोर्ट</a:t>
            </a:r>
            <a:endParaRPr lang="en-US" sz="1248" b="1" dirty="0">
              <a:solidFill>
                <a:srgbClr val="0B5184"/>
              </a:solidFill>
              <a:latin typeface="Montserrat Semi-Bold"/>
              <a:ea typeface="Montserrat Semi-Bold"/>
              <a:cs typeface="Montserrat Semi-Bold"/>
              <a:sym typeface="Montserrat Semi-Bold"/>
            </a:endParaRPr>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68817" y="2777873"/>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286990" y="5072397"/>
            <a:ext cx="271310" cy="271310"/>
          </a:xfrm>
          <a:custGeom>
            <a:avLst/>
            <a:gdLst/>
            <a:ahLst/>
            <a:cxnLst/>
            <a:rect l="l" t="t" r="r" b="b"/>
            <a:pathLst>
              <a:path w="271310" h="271310">
                <a:moveTo>
                  <a:pt x="0" y="0"/>
                </a:moveTo>
                <a:lnTo>
                  <a:pt x="271311" y="0"/>
                </a:lnTo>
                <a:lnTo>
                  <a:pt x="271311" y="271311"/>
                </a:lnTo>
                <a:lnTo>
                  <a:pt x="0" y="271311"/>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493845" y="4128813"/>
            <a:ext cx="1834155" cy="2515976"/>
            <a:chOff x="0" y="0"/>
            <a:chExt cx="2445539" cy="3354635"/>
          </a:xfrm>
        </p:grpSpPr>
        <p:pic>
          <p:nvPicPr>
            <p:cNvPr id="5" name="Picture 5"/>
            <p:cNvPicPr>
              <a:picLocks noChangeAspect="1"/>
            </p:cNvPicPr>
            <p:nvPr/>
          </p:nvPicPr>
          <p:blipFill>
            <a:blip r:embed="rId4" cstate="print"/>
            <a:srcRect l="29707" r="21723"/>
            <a:stretch>
              <a:fillRect/>
            </a:stretch>
          </p:blipFill>
          <p:spPr>
            <a:xfrm>
              <a:off x="0" y="0"/>
              <a:ext cx="2445539" cy="3354635"/>
            </a:xfrm>
            <a:prstGeom prst="rect">
              <a:avLst/>
            </a:prstGeom>
          </p:spPr>
        </p:pic>
      </p:grpSp>
      <p:sp>
        <p:nvSpPr>
          <p:cNvPr id="6" name="Freeform 6"/>
          <p:cNvSpPr/>
          <p:nvPr/>
        </p:nvSpPr>
        <p:spPr>
          <a:xfrm rot="5400000">
            <a:off x="1268817" y="3838964"/>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14626" y="3110400"/>
            <a:ext cx="578941" cy="566639"/>
          </a:xfrm>
          <a:custGeom>
            <a:avLst/>
            <a:gdLst/>
            <a:ahLst/>
            <a:cxnLst/>
            <a:rect l="l" t="t" r="r" b="b"/>
            <a:pathLst>
              <a:path w="578941" h="566639">
                <a:moveTo>
                  <a:pt x="0" y="0"/>
                </a:moveTo>
                <a:lnTo>
                  <a:pt x="578941" y="0"/>
                </a:lnTo>
                <a:lnTo>
                  <a:pt x="578941" y="566639"/>
                </a:lnTo>
                <a:lnTo>
                  <a:pt x="0" y="566639"/>
                </a:lnTo>
                <a:lnTo>
                  <a:pt x="0" y="0"/>
                </a:lnTo>
                <a:close/>
              </a:path>
            </a:pathLst>
          </a:custGeom>
          <a:blipFill>
            <a:blip r:embed="rId5" cstate="print"/>
            <a:stretch>
              <a:fillRect/>
            </a:stretch>
          </a:blipFill>
        </p:spPr>
        <p:txBody>
          <a:bodyPr/>
          <a:lstStyle/>
          <a:p>
            <a:endParaRPr lang="en-US"/>
          </a:p>
        </p:txBody>
      </p:sp>
      <p:sp>
        <p:nvSpPr>
          <p:cNvPr id="8" name="Freeform 8"/>
          <p:cNvSpPr/>
          <p:nvPr/>
        </p:nvSpPr>
        <p:spPr>
          <a:xfrm>
            <a:off x="547038" y="4110274"/>
            <a:ext cx="546530" cy="622826"/>
          </a:xfrm>
          <a:custGeom>
            <a:avLst/>
            <a:gdLst/>
            <a:ahLst/>
            <a:cxnLst/>
            <a:rect l="l" t="t" r="r" b="b"/>
            <a:pathLst>
              <a:path w="546530" h="622826">
                <a:moveTo>
                  <a:pt x="0" y="0"/>
                </a:moveTo>
                <a:lnTo>
                  <a:pt x="546529" y="0"/>
                </a:lnTo>
                <a:lnTo>
                  <a:pt x="546529" y="622826"/>
                </a:lnTo>
                <a:lnTo>
                  <a:pt x="0" y="622826"/>
                </a:lnTo>
                <a:lnTo>
                  <a:pt x="0" y="0"/>
                </a:lnTo>
                <a:close/>
              </a:path>
            </a:pathLst>
          </a:custGeom>
          <a:blipFill>
            <a:blip r:embed="rId6" cstate="print"/>
            <a:stretch>
              <a:fillRect/>
            </a:stretch>
          </a:blipFill>
        </p:spPr>
        <p:txBody>
          <a:bodyPr/>
          <a:lstStyle/>
          <a:p>
            <a:endParaRPr lang="en-US"/>
          </a:p>
        </p:txBody>
      </p:sp>
      <p:sp>
        <p:nvSpPr>
          <p:cNvPr id="9" name="Freeform 9"/>
          <p:cNvSpPr/>
          <p:nvPr/>
        </p:nvSpPr>
        <p:spPr>
          <a:xfrm>
            <a:off x="623205" y="5421604"/>
            <a:ext cx="488536" cy="491215"/>
          </a:xfrm>
          <a:custGeom>
            <a:avLst/>
            <a:gdLst/>
            <a:ahLst/>
            <a:cxnLst/>
            <a:rect l="l" t="t" r="r" b="b"/>
            <a:pathLst>
              <a:path w="488536" h="491215">
                <a:moveTo>
                  <a:pt x="0" y="0"/>
                </a:moveTo>
                <a:lnTo>
                  <a:pt x="488536" y="0"/>
                </a:lnTo>
                <a:lnTo>
                  <a:pt x="488536" y="491216"/>
                </a:lnTo>
                <a:lnTo>
                  <a:pt x="0" y="491216"/>
                </a:lnTo>
                <a:lnTo>
                  <a:pt x="0" y="0"/>
                </a:lnTo>
                <a:close/>
              </a:path>
            </a:pathLst>
          </a:custGeom>
          <a:blipFill>
            <a:blip r:embed="rId7" cstate="print"/>
            <a:stretch>
              <a:fillRect/>
            </a:stretch>
          </a:blipFill>
        </p:spPr>
        <p:txBody>
          <a:bodyPr/>
          <a:lstStyle/>
          <a:p>
            <a:endParaRPr lang="en-US"/>
          </a:p>
        </p:txBody>
      </p:sp>
      <p:sp>
        <p:nvSpPr>
          <p:cNvPr id="10" name="TextBox 10"/>
          <p:cNvSpPr txBox="1"/>
          <p:nvPr/>
        </p:nvSpPr>
        <p:spPr>
          <a:xfrm>
            <a:off x="565212" y="2719108"/>
            <a:ext cx="619459" cy="272254"/>
          </a:xfrm>
          <a:prstGeom prst="rect">
            <a:avLst/>
          </a:prstGeom>
        </p:spPr>
        <p:txBody>
          <a:bodyPr lIns="0" tIns="0" rIns="0" bIns="0" rtlCol="0" anchor="t">
            <a:spAutoFit/>
          </a:bodyPr>
          <a:lstStyle/>
          <a:p>
            <a:pPr>
              <a:lnSpc>
                <a:spcPts val="2289"/>
              </a:lnSpc>
            </a:pPr>
            <a:r>
              <a:rPr lang="hi-IN" sz="1526" b="1" dirty="0">
                <a:solidFill>
                  <a:srgbClr val="0B5184"/>
                </a:solidFill>
                <a:latin typeface="Codec Pro Bold"/>
                <a:ea typeface="Codec Pro Bold"/>
                <a:cs typeface="Codec Pro Bold"/>
                <a:sym typeface="Codec Pro Bold"/>
              </a:rPr>
              <a:t>चरण</a:t>
            </a:r>
            <a:r>
              <a:rPr lang="en-US" sz="1526" b="1" dirty="0">
                <a:solidFill>
                  <a:srgbClr val="0B5184"/>
                </a:solidFill>
                <a:latin typeface="Codec Pro Bold"/>
                <a:ea typeface="Codec Pro Bold"/>
                <a:cs typeface="Codec Pro Bold"/>
                <a:sym typeface="Codec Pro Bold"/>
              </a:rPr>
              <a:t> 1</a:t>
            </a:r>
          </a:p>
        </p:txBody>
      </p:sp>
      <p:sp>
        <p:nvSpPr>
          <p:cNvPr id="11" name="TextBox 11"/>
          <p:cNvSpPr txBox="1"/>
          <p:nvPr/>
        </p:nvSpPr>
        <p:spPr>
          <a:xfrm>
            <a:off x="565212" y="5018124"/>
            <a:ext cx="637633" cy="270972"/>
          </a:xfrm>
          <a:prstGeom prst="rect">
            <a:avLst/>
          </a:prstGeom>
        </p:spPr>
        <p:txBody>
          <a:bodyPr lIns="0" tIns="0" rIns="0" bIns="0" rtlCol="0" anchor="t">
            <a:spAutoFit/>
          </a:bodyPr>
          <a:lstStyle/>
          <a:p>
            <a:pPr>
              <a:lnSpc>
                <a:spcPts val="2295"/>
              </a:lnSpc>
            </a:pPr>
            <a:r>
              <a:rPr lang="hi-IN" sz="1530" b="1" dirty="0">
                <a:solidFill>
                  <a:srgbClr val="0B5184"/>
                </a:solidFill>
                <a:latin typeface="Codec Pro Bold"/>
                <a:ea typeface="Codec Pro Bold"/>
                <a:cs typeface="Codec Pro Bold"/>
                <a:sym typeface="Codec Pro Bold"/>
              </a:rPr>
              <a:t>चरण</a:t>
            </a:r>
            <a:r>
              <a:rPr lang="en-US" sz="1530" b="1" dirty="0">
                <a:solidFill>
                  <a:srgbClr val="0B5184"/>
                </a:solidFill>
                <a:latin typeface="Codec Pro Bold"/>
                <a:ea typeface="Codec Pro Bold"/>
                <a:cs typeface="Codec Pro Bold"/>
                <a:sym typeface="Codec Pro Bold"/>
              </a:rPr>
              <a:t> 3</a:t>
            </a:r>
          </a:p>
        </p:txBody>
      </p:sp>
      <p:sp>
        <p:nvSpPr>
          <p:cNvPr id="12" name="TextBox 12"/>
          <p:cNvSpPr txBox="1"/>
          <p:nvPr/>
        </p:nvSpPr>
        <p:spPr>
          <a:xfrm>
            <a:off x="565212" y="3784691"/>
            <a:ext cx="619459" cy="270972"/>
          </a:xfrm>
          <a:prstGeom prst="rect">
            <a:avLst/>
          </a:prstGeom>
        </p:spPr>
        <p:txBody>
          <a:bodyPr lIns="0" tIns="0" rIns="0" bIns="0" rtlCol="0" anchor="t">
            <a:spAutoFit/>
          </a:bodyPr>
          <a:lstStyle/>
          <a:p>
            <a:pPr>
              <a:lnSpc>
                <a:spcPts val="2295"/>
              </a:lnSpc>
            </a:pPr>
            <a:r>
              <a:rPr lang="hi-IN" sz="1530" b="1" dirty="0">
                <a:solidFill>
                  <a:srgbClr val="0B5184"/>
                </a:solidFill>
                <a:latin typeface="Codec Pro Bold"/>
                <a:ea typeface="Codec Pro Bold"/>
                <a:cs typeface="Codec Pro Bold"/>
                <a:sym typeface="Codec Pro Bold"/>
              </a:rPr>
              <a:t>चरण</a:t>
            </a:r>
            <a:r>
              <a:rPr lang="en-US" sz="1530" b="1" dirty="0">
                <a:solidFill>
                  <a:srgbClr val="0B5184"/>
                </a:solidFill>
                <a:latin typeface="Codec Pro Bold"/>
                <a:ea typeface="Codec Pro Bold"/>
                <a:cs typeface="Codec Pro Bold"/>
                <a:sym typeface="Codec Pro Bold"/>
              </a:rPr>
              <a:t> 2</a:t>
            </a:r>
          </a:p>
        </p:txBody>
      </p:sp>
      <p:sp>
        <p:nvSpPr>
          <p:cNvPr id="13" name="TextBox 13"/>
          <p:cNvSpPr txBox="1"/>
          <p:nvPr/>
        </p:nvSpPr>
        <p:spPr>
          <a:xfrm>
            <a:off x="532800" y="1083187"/>
            <a:ext cx="3728050" cy="897682"/>
          </a:xfrm>
          <a:prstGeom prst="rect">
            <a:avLst/>
          </a:prstGeom>
        </p:spPr>
        <p:txBody>
          <a:bodyPr wrap="square" lIns="0" tIns="0" rIns="0" bIns="0" rtlCol="0" anchor="t">
            <a:spAutoFit/>
          </a:bodyPr>
          <a:lstStyle/>
          <a:p>
            <a:pPr marL="0" lvl="1">
              <a:lnSpc>
                <a:spcPts val="3519"/>
              </a:lnSpc>
            </a:pPr>
            <a:r>
              <a:rPr lang="hi-IN" sz="3320" b="1" spc="-87" dirty="0">
                <a:solidFill>
                  <a:srgbClr val="0B5184"/>
                </a:solidFill>
                <a:latin typeface="Codec Pro Bold"/>
                <a:ea typeface="Codec Pro Bold"/>
                <a:cs typeface="Codec Pro Bold"/>
                <a:sym typeface="Codec Pro Bold"/>
              </a:rPr>
              <a:t>यदि आप धोखाधड़ी का शिकार हुए हैं</a:t>
            </a:r>
            <a:endParaRPr lang="en-US" sz="3320" b="1" spc="-87" dirty="0">
              <a:solidFill>
                <a:srgbClr val="0B5184"/>
              </a:solidFill>
              <a:latin typeface="Codec Pro Bold"/>
              <a:ea typeface="Codec Pro Bold"/>
              <a:cs typeface="Codec Pro Bold"/>
              <a:sym typeface="Codec Pro Bold"/>
            </a:endParaRPr>
          </a:p>
        </p:txBody>
      </p:sp>
      <p:sp>
        <p:nvSpPr>
          <p:cNvPr id="14" name="TextBox 14"/>
          <p:cNvSpPr txBox="1"/>
          <p:nvPr/>
        </p:nvSpPr>
        <p:spPr>
          <a:xfrm>
            <a:off x="532800" y="2133840"/>
            <a:ext cx="3713988" cy="308995"/>
          </a:xfrm>
          <a:prstGeom prst="rect">
            <a:avLst/>
          </a:prstGeom>
        </p:spPr>
        <p:txBody>
          <a:bodyPr lIns="0" tIns="0" rIns="0" bIns="0" rtlCol="0" anchor="t">
            <a:spAutoFit/>
          </a:bodyPr>
          <a:lstStyle/>
          <a:p>
            <a:pPr>
              <a:lnSpc>
                <a:spcPts val="2557"/>
              </a:lnSpc>
            </a:pPr>
            <a:r>
              <a:rPr lang="hi-IN" sz="1826" b="1" dirty="0">
                <a:solidFill>
                  <a:srgbClr val="0B5184"/>
                </a:solidFill>
                <a:latin typeface="Canva Sans Bold"/>
                <a:ea typeface="Canva Sans Bold"/>
                <a:cs typeface="Canva Sans Bold"/>
                <a:sym typeface="Canva Sans Bold"/>
              </a:rPr>
              <a:t>तीन-चरणीय प्रतिक्रिया</a:t>
            </a:r>
            <a:endParaRPr lang="en-US" sz="1826" b="1" dirty="0">
              <a:solidFill>
                <a:srgbClr val="0B5184"/>
              </a:solidFill>
              <a:latin typeface="Canva Sans Bold"/>
              <a:ea typeface="Canva Sans Bold"/>
              <a:cs typeface="Canva Sans Bold"/>
              <a:sym typeface="Canva Sans Bold"/>
            </a:endParaRPr>
          </a:p>
        </p:txBody>
      </p:sp>
      <p:sp>
        <p:nvSpPr>
          <p:cNvPr id="15" name="TextBox 15"/>
          <p:cNvSpPr txBox="1"/>
          <p:nvPr/>
        </p:nvSpPr>
        <p:spPr>
          <a:xfrm>
            <a:off x="1268817" y="3125383"/>
            <a:ext cx="1708589" cy="479523"/>
          </a:xfrm>
          <a:prstGeom prst="rect">
            <a:avLst/>
          </a:prstGeom>
        </p:spPr>
        <p:txBody>
          <a:bodyPr lIns="0" tIns="0" rIns="0" bIns="0" rtlCol="0" anchor="t">
            <a:spAutoFit/>
          </a:bodyPr>
          <a:lstStyle/>
          <a:p>
            <a:pPr>
              <a:lnSpc>
                <a:spcPts val="1871"/>
              </a:lnSpc>
            </a:pPr>
            <a:r>
              <a:rPr lang="hi-IN" sz="1247" b="1" dirty="0">
                <a:solidFill>
                  <a:srgbClr val="0B5184"/>
                </a:solidFill>
                <a:latin typeface="Codec Pro Bold"/>
                <a:ea typeface="Codec Pro Bold"/>
                <a:cs typeface="Codec Pro Bold"/>
                <a:sym typeface="Codec Pro Bold"/>
              </a:rPr>
              <a:t>अपने बैंक या वित्तीय संस्थान से संपर्क करें</a:t>
            </a:r>
            <a:endParaRPr lang="en-US" sz="1247" b="1" dirty="0">
              <a:solidFill>
                <a:srgbClr val="0B5184"/>
              </a:solidFill>
              <a:latin typeface="Codec Pro Bold"/>
              <a:ea typeface="Codec Pro Bold"/>
              <a:cs typeface="Codec Pro Bold"/>
              <a:sym typeface="Codec Pro Bold"/>
            </a:endParaRPr>
          </a:p>
        </p:txBody>
      </p:sp>
      <p:sp>
        <p:nvSpPr>
          <p:cNvPr id="16" name="TextBox 16"/>
          <p:cNvSpPr txBox="1"/>
          <p:nvPr/>
        </p:nvSpPr>
        <p:spPr>
          <a:xfrm>
            <a:off x="1268817" y="4186474"/>
            <a:ext cx="1988357" cy="466987"/>
          </a:xfrm>
          <a:prstGeom prst="rect">
            <a:avLst/>
          </a:prstGeom>
        </p:spPr>
        <p:txBody>
          <a:bodyPr lIns="0" tIns="0" rIns="0" bIns="0" rtlCol="0" anchor="t">
            <a:spAutoFit/>
          </a:bodyPr>
          <a:lstStyle/>
          <a:p>
            <a:pPr>
              <a:lnSpc>
                <a:spcPts val="1871"/>
              </a:lnSpc>
            </a:pPr>
            <a:r>
              <a:rPr lang="en-US" sz="1247" b="1" dirty="0">
                <a:solidFill>
                  <a:srgbClr val="0B5184"/>
                </a:solidFill>
                <a:latin typeface="Codec Pro Bold"/>
                <a:ea typeface="Codec Pro Bold"/>
                <a:cs typeface="Codec Pro Bold"/>
                <a:sym typeface="Codec Pro Bold"/>
              </a:rPr>
              <a:t>IDCARE</a:t>
            </a:r>
            <a:r>
              <a:rPr lang="hi-IN" sz="1247" b="1" dirty="0">
                <a:solidFill>
                  <a:srgbClr val="0B5184"/>
                </a:solidFill>
                <a:latin typeface="Codec Pro Bold"/>
                <a:ea typeface="Codec Pro Bold"/>
                <a:cs typeface="Codec Pro Bold"/>
                <a:sym typeface="Codec Pro Bold"/>
              </a:rPr>
              <a:t> से संपर्क करें, हमारी सेवा निशुल्क एवं गोपनीय है</a:t>
            </a:r>
            <a:endParaRPr lang="en-US" sz="1247" b="1" dirty="0">
              <a:solidFill>
                <a:srgbClr val="0B5184"/>
              </a:solidFill>
              <a:latin typeface="Codec Pro Bold"/>
              <a:ea typeface="Codec Pro Bold"/>
              <a:cs typeface="Codec Pro Bold"/>
              <a:sym typeface="Codec Pro Bold"/>
            </a:endParaRPr>
          </a:p>
        </p:txBody>
      </p:sp>
      <p:sp>
        <p:nvSpPr>
          <p:cNvPr id="17" name="TextBox 17"/>
          <p:cNvSpPr txBox="1"/>
          <p:nvPr/>
        </p:nvSpPr>
        <p:spPr>
          <a:xfrm>
            <a:off x="1286990" y="5419908"/>
            <a:ext cx="1988357" cy="710644"/>
          </a:xfrm>
          <a:prstGeom prst="rect">
            <a:avLst/>
          </a:prstGeom>
        </p:spPr>
        <p:txBody>
          <a:bodyPr lIns="0" tIns="0" rIns="0" bIns="0" rtlCol="0" anchor="t">
            <a:spAutoFit/>
          </a:bodyPr>
          <a:lstStyle/>
          <a:p>
            <a:pPr>
              <a:lnSpc>
                <a:spcPts val="1871"/>
              </a:lnSpc>
            </a:pPr>
            <a:r>
              <a:rPr lang="hi-IN" sz="1247" b="1" dirty="0">
                <a:solidFill>
                  <a:srgbClr val="0B5184"/>
                </a:solidFill>
                <a:latin typeface="Codec Pro Bold"/>
                <a:ea typeface="Codec Pro Bold"/>
                <a:cs typeface="Codec Pro Bold"/>
                <a:sym typeface="Codec Pro Bold"/>
              </a:rPr>
              <a:t>इस मामले में किसी से बात करें - चुप रहने से आप धोखाधड़ी का अधिक शिकार हो सकते हैं</a:t>
            </a:r>
            <a:endParaRPr lang="en-US" sz="1247" b="1" dirty="0">
              <a:solidFill>
                <a:srgbClr val="0B5184"/>
              </a:solidFill>
              <a:latin typeface="Codec Pro Bold"/>
              <a:ea typeface="Codec Pro Bold"/>
              <a:cs typeface="Codec Pro Bold"/>
              <a:sym typeface="Codec Pro Bold"/>
            </a:endParaRPr>
          </a:p>
        </p:txBody>
      </p:sp>
      <p:sp>
        <p:nvSpPr>
          <p:cNvPr id="18" name="Freeform 1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21" name="TextBox 21"/>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3577" y="2692131"/>
            <a:ext cx="3685625" cy="1974900"/>
          </a:xfrm>
          <a:prstGeom prst="rect">
            <a:avLst/>
          </a:prstGeom>
        </p:spPr>
        <p:txBody>
          <a:bodyPr lIns="0" tIns="0" rIns="0" bIns="0" rtlCol="0" anchor="t">
            <a:spAutoFit/>
          </a:bodyPr>
          <a:lstStyle/>
          <a:p>
            <a:pPr>
              <a:lnSpc>
                <a:spcPts val="1575"/>
              </a:lnSpc>
            </a:pPr>
            <a:r>
              <a:rPr lang="hi-IN" sz="1050" b="1" dirty="0">
                <a:solidFill>
                  <a:srgbClr val="0B5184"/>
                </a:solidFill>
                <a:latin typeface="Montserrat Medium"/>
                <a:ea typeface="Montserrat Medium"/>
                <a:cs typeface="Montserrat Medium"/>
                <a:sym typeface="Montserrat Medium"/>
              </a:rPr>
              <a:t>धोखाधड़ी करने वाले लोग आपको धोखे में उस समय फंसाते हैं जब आप:</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marL="226695" lvl="1" indent="-113347">
              <a:lnSpc>
                <a:spcPts val="1575"/>
              </a:lnSpc>
              <a:buFont typeface="Arial"/>
              <a:buChar char="•"/>
            </a:pPr>
            <a:r>
              <a:rPr lang="en-US" sz="1050" b="1" dirty="0">
                <a:solidFill>
                  <a:srgbClr val="0B5184"/>
                </a:solidFill>
                <a:latin typeface="Montserrat Medium"/>
                <a:ea typeface="Montserrat Medium"/>
                <a:cs typeface="Montserrat Medium"/>
                <a:sym typeface="Montserrat Medium"/>
              </a:rPr>
              <a:t> </a:t>
            </a:r>
            <a:r>
              <a:rPr lang="hi-IN" sz="1050" b="1" dirty="0">
                <a:solidFill>
                  <a:srgbClr val="0B5184"/>
                </a:solidFill>
                <a:latin typeface="Montserrat Medium"/>
                <a:ea typeface="Montserrat Medium"/>
                <a:cs typeface="Montserrat Medium"/>
                <a:sym typeface="Montserrat Medium"/>
              </a:rPr>
              <a:t>व्यस्त होते हैं</a:t>
            </a:r>
            <a:endParaRPr lang="en-US" sz="1050" b="1" dirty="0">
              <a:solidFill>
                <a:srgbClr val="0B5184"/>
              </a:solidFill>
              <a:latin typeface="Montserrat Medium"/>
              <a:ea typeface="Montserrat Medium"/>
              <a:cs typeface="Montserrat Medium"/>
              <a:sym typeface="Montserrat Medium"/>
            </a:endParaRPr>
          </a:p>
          <a:p>
            <a:pPr marL="226695" lvl="1" indent="-113347">
              <a:lnSpc>
                <a:spcPts val="1575"/>
              </a:lnSpc>
              <a:buFont typeface="Arial"/>
              <a:buChar char="•"/>
            </a:pPr>
            <a:r>
              <a:rPr lang="en-US" sz="1050" b="1" dirty="0">
                <a:solidFill>
                  <a:srgbClr val="0B5184"/>
                </a:solidFill>
                <a:latin typeface="Montserrat Medium"/>
                <a:ea typeface="Montserrat Medium"/>
                <a:cs typeface="Montserrat Medium"/>
                <a:sym typeface="Montserrat Medium"/>
              </a:rPr>
              <a:t> </a:t>
            </a:r>
            <a:r>
              <a:rPr lang="hi-IN" sz="1050" b="1" dirty="0">
                <a:solidFill>
                  <a:srgbClr val="0B5184"/>
                </a:solidFill>
                <a:latin typeface="Montserrat Medium"/>
                <a:ea typeface="Montserrat Medium"/>
                <a:cs typeface="Montserrat Medium"/>
                <a:sym typeface="Montserrat Medium"/>
              </a:rPr>
              <a:t>तनाव से पीड़ित होते हैं </a:t>
            </a:r>
            <a:endParaRPr lang="en-US" sz="1050" b="1" dirty="0">
              <a:solidFill>
                <a:srgbClr val="0B5184"/>
              </a:solidFill>
              <a:latin typeface="Montserrat Medium"/>
              <a:ea typeface="Montserrat Medium"/>
              <a:cs typeface="Montserrat Medium"/>
              <a:sym typeface="Montserrat Medium"/>
            </a:endParaRPr>
          </a:p>
          <a:p>
            <a:pPr marL="226695" lvl="1" indent="-113347">
              <a:lnSpc>
                <a:spcPts val="1575"/>
              </a:lnSpc>
              <a:buFont typeface="Arial"/>
              <a:buChar char="•"/>
            </a:pPr>
            <a:r>
              <a:rPr lang="en-US" sz="1050" b="1" dirty="0">
                <a:solidFill>
                  <a:srgbClr val="0B5184"/>
                </a:solidFill>
                <a:latin typeface="Montserrat Medium"/>
                <a:ea typeface="Montserrat Medium"/>
                <a:cs typeface="Montserrat Medium"/>
                <a:sym typeface="Montserrat Medium"/>
              </a:rPr>
              <a:t> </a:t>
            </a:r>
            <a:r>
              <a:rPr lang="hi-IN" sz="1050" b="1" dirty="0">
                <a:solidFill>
                  <a:srgbClr val="0B5184"/>
                </a:solidFill>
                <a:latin typeface="Montserrat Medium"/>
                <a:ea typeface="Montserrat Medium"/>
                <a:cs typeface="Montserrat Medium"/>
                <a:sym typeface="Montserrat Medium"/>
              </a:rPr>
              <a:t>विचलित महसूस कर रहे होते हैं</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ऐसे समय में आपके स्पष्ट रूप से सोचने की संभावना कम होती है। वे दबाव, डर और जल्दबाजी का बहाना करते हुए आपको यथाशीघ्र जोखिम भरे निर्णय लेने के लिए मजबूर करते हैं।</a:t>
            </a:r>
            <a:endParaRPr lang="en-US" sz="1050" b="1" dirty="0">
              <a:solidFill>
                <a:srgbClr val="0B5184"/>
              </a:solidFill>
              <a:latin typeface="Montserrat Medium"/>
              <a:ea typeface="Montserrat Medium"/>
              <a:cs typeface="Montserrat Medium"/>
              <a:sym typeface="Montserrat Medium"/>
            </a:endParaRPr>
          </a:p>
          <a:p>
            <a:pPr algn="l">
              <a:lnSpc>
                <a:spcPts val="1575"/>
              </a:lnSpc>
            </a:pPr>
            <a:endParaRPr lang="en-US" sz="1050" b="1" dirty="0">
              <a:solidFill>
                <a:srgbClr val="0B5184"/>
              </a:solidFill>
              <a:latin typeface="Montserrat Medium"/>
              <a:ea typeface="Montserrat Medium"/>
              <a:cs typeface="Montserrat Medium"/>
              <a:sym typeface="Montserrat Medium"/>
            </a:endParaRPr>
          </a:p>
        </p:txBody>
      </p:sp>
      <p:sp>
        <p:nvSpPr>
          <p:cNvPr id="3" name="TextBox 3"/>
          <p:cNvSpPr txBox="1"/>
          <p:nvPr/>
        </p:nvSpPr>
        <p:spPr>
          <a:xfrm>
            <a:off x="1173577" y="4814399"/>
            <a:ext cx="3685625" cy="1455420"/>
          </a:xfrm>
          <a:prstGeom prst="rect">
            <a:avLst/>
          </a:prstGeom>
        </p:spPr>
        <p:txBody>
          <a:bodyPr lIns="0" tIns="0" rIns="0" bIns="0" rtlCol="0" anchor="t">
            <a:spAutoFit/>
          </a:bodyPr>
          <a:lstStyle/>
          <a:p>
            <a:pPr>
              <a:lnSpc>
                <a:spcPts val="1575"/>
              </a:lnSpc>
            </a:pPr>
            <a:r>
              <a:rPr lang="hi-IN" sz="1050" b="1" dirty="0">
                <a:solidFill>
                  <a:srgbClr val="0B5184"/>
                </a:solidFill>
                <a:latin typeface="Montserrat Medium"/>
                <a:ea typeface="Montserrat Medium"/>
                <a:cs typeface="Montserrat Medium"/>
                <a:sym typeface="Montserrat Medium"/>
              </a:rPr>
              <a:t>एक क्षण रूक कर सोचें।</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स्वयं से पूछें - क्या यह उचित लग रहा है? </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किसी से इस बारे में सलाह लें।</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विवरणों को दोबारा जाँचें।</a:t>
            </a:r>
            <a:endParaRPr lang="en-US" sz="1050" b="1" dirty="0">
              <a:solidFill>
                <a:srgbClr val="0B5184"/>
              </a:solidFill>
              <a:latin typeface="Montserrat Medium"/>
              <a:ea typeface="Montserrat Medium"/>
              <a:cs typeface="Montserrat Medium"/>
              <a:sym typeface="Montserrat Medium"/>
            </a:endParaRPr>
          </a:p>
          <a:p>
            <a:pPr algn="l">
              <a:lnSpc>
                <a:spcPts val="525"/>
              </a:lnSpc>
            </a:pPr>
            <a:endParaRPr lang="en-US" sz="1050" b="1" dirty="0">
              <a:solidFill>
                <a:srgbClr val="0B5184"/>
              </a:solidFill>
              <a:latin typeface="Montserrat Medium"/>
              <a:ea typeface="Montserrat Medium"/>
              <a:cs typeface="Montserrat Medium"/>
              <a:sym typeface="Montserrat Medium"/>
            </a:endParaRPr>
          </a:p>
          <a:p>
            <a:pPr>
              <a:lnSpc>
                <a:spcPts val="1575"/>
              </a:lnSpc>
            </a:pPr>
            <a:r>
              <a:rPr lang="hi-IN" sz="1050" b="1" dirty="0">
                <a:solidFill>
                  <a:srgbClr val="0B5184"/>
                </a:solidFill>
                <a:latin typeface="Montserrat Medium"/>
                <a:ea typeface="Montserrat Medium"/>
                <a:cs typeface="Montserrat Medium"/>
                <a:sym typeface="Montserrat Medium"/>
              </a:rPr>
              <a:t>सोच-समझ कर आगे बढ़ना ही सुरक्षित रहने का सबसे आसान और प्रबल उपाय है।</a:t>
            </a:r>
            <a:endParaRPr lang="en-US" sz="1050" b="1" dirty="0">
              <a:solidFill>
                <a:srgbClr val="0B5184"/>
              </a:solidFill>
              <a:latin typeface="Montserrat Medium"/>
              <a:ea typeface="Montserrat Medium"/>
              <a:cs typeface="Montserrat Medium"/>
              <a:sym typeface="Montserrat Medium"/>
            </a:endParaRPr>
          </a:p>
        </p:txBody>
      </p:sp>
      <p:sp>
        <p:nvSpPr>
          <p:cNvPr id="4" name="TextBox 4"/>
          <p:cNvSpPr txBox="1"/>
          <p:nvPr/>
        </p:nvSpPr>
        <p:spPr>
          <a:xfrm>
            <a:off x="1173577" y="2161210"/>
            <a:ext cx="3619945" cy="462755"/>
          </a:xfrm>
          <a:prstGeom prst="rect">
            <a:avLst/>
          </a:prstGeom>
        </p:spPr>
        <p:txBody>
          <a:bodyPr lIns="0" tIns="0" rIns="0" bIns="0" rtlCol="0" anchor="t">
            <a:spAutoFit/>
          </a:bodyPr>
          <a:lstStyle/>
          <a:p>
            <a:pPr>
              <a:lnSpc>
                <a:spcPts val="1871"/>
              </a:lnSpc>
            </a:pPr>
            <a:r>
              <a:rPr lang="hi-IN" sz="1247" b="1" dirty="0">
                <a:solidFill>
                  <a:srgbClr val="0B5184"/>
                </a:solidFill>
                <a:latin typeface="Montserrat Bold"/>
                <a:ea typeface="Montserrat Bold"/>
                <a:cs typeface="Montserrat Bold"/>
                <a:sym typeface="Montserrat Bold"/>
              </a:rPr>
              <a:t>धोखाधड़ी से बचने का सबसे बढ़िया उपाय सोच-समझ कर आगे बढ़ना है।</a:t>
            </a:r>
            <a:endParaRPr lang="en-US" sz="1247" b="1" dirty="0">
              <a:solidFill>
                <a:srgbClr val="0B5184"/>
              </a:solidFill>
              <a:latin typeface="Montserrat Bold"/>
              <a:ea typeface="Montserrat Bold"/>
              <a:cs typeface="Montserrat Bold"/>
              <a:sym typeface="Montserrat Bold"/>
            </a:endParaRPr>
          </a:p>
        </p:txBody>
      </p:sp>
      <p:sp>
        <p:nvSpPr>
          <p:cNvPr id="5" name="TextBox 5"/>
          <p:cNvSpPr txBox="1"/>
          <p:nvPr/>
        </p:nvSpPr>
        <p:spPr>
          <a:xfrm>
            <a:off x="1173577" y="4509501"/>
            <a:ext cx="3619945" cy="219099"/>
          </a:xfrm>
          <a:prstGeom prst="rect">
            <a:avLst/>
          </a:prstGeom>
        </p:spPr>
        <p:txBody>
          <a:bodyPr lIns="0" tIns="0" rIns="0" bIns="0" rtlCol="0" anchor="t">
            <a:spAutoFit/>
          </a:bodyPr>
          <a:lstStyle/>
          <a:p>
            <a:pPr>
              <a:lnSpc>
                <a:spcPts val="1871"/>
              </a:lnSpc>
            </a:pPr>
            <a:r>
              <a:rPr lang="hi-IN" sz="1247" b="1" dirty="0">
                <a:solidFill>
                  <a:srgbClr val="0B5184"/>
                </a:solidFill>
                <a:latin typeface="Montserrat Bold"/>
                <a:ea typeface="Montserrat Bold"/>
                <a:cs typeface="Montserrat Bold"/>
                <a:sym typeface="Montserrat Bold"/>
              </a:rPr>
              <a:t>रुकें, जाँचें, सुरक्षित रहें।</a:t>
            </a:r>
            <a:endParaRPr lang="en-US" sz="1247" b="1" dirty="0">
              <a:solidFill>
                <a:srgbClr val="0B5184"/>
              </a:solidFill>
              <a:latin typeface="Montserrat Bold"/>
              <a:ea typeface="Montserrat Bold"/>
              <a:cs typeface="Montserrat Bold"/>
              <a:sym typeface="Montserrat Bold"/>
            </a:endParaRPr>
          </a:p>
        </p:txBody>
      </p:sp>
      <p:sp>
        <p:nvSpPr>
          <p:cNvPr id="6" name="Freeform 6"/>
          <p:cNvSpPr/>
          <p:nvPr/>
        </p:nvSpPr>
        <p:spPr>
          <a:xfrm>
            <a:off x="532800" y="2189785"/>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32800" y="4538076"/>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532800" y="1083187"/>
            <a:ext cx="5195622" cy="903196"/>
          </a:xfrm>
          <a:prstGeom prst="rect">
            <a:avLst/>
          </a:prstGeom>
        </p:spPr>
        <p:txBody>
          <a:bodyPr lIns="0" tIns="0" rIns="0" bIns="0" rtlCol="0" anchor="t">
            <a:spAutoFit/>
          </a:bodyPr>
          <a:lstStyle/>
          <a:p>
            <a:pPr>
              <a:lnSpc>
                <a:spcPts val="3519"/>
              </a:lnSpc>
            </a:pPr>
            <a:r>
              <a:rPr lang="hi-IN" sz="3519" b="1" spc="-87" dirty="0">
                <a:solidFill>
                  <a:srgbClr val="0B5184"/>
                </a:solidFill>
                <a:latin typeface="Codec Pro Bold"/>
                <a:ea typeface="Codec Pro Bold"/>
                <a:cs typeface="Codec Pro Bold"/>
                <a:sym typeface="Codec Pro Bold"/>
              </a:rPr>
              <a:t>रुकें</a:t>
            </a:r>
            <a:r>
              <a:rPr lang="en-US" sz="3519" b="1" spc="-87" dirty="0">
                <a:solidFill>
                  <a:srgbClr val="0B5184"/>
                </a:solidFill>
                <a:latin typeface="Codec Pro Bold"/>
                <a:ea typeface="Codec Pro Bold"/>
                <a:cs typeface="Codec Pro Bold"/>
                <a:sym typeface="Codec Pro Bold"/>
              </a:rPr>
              <a:t>.</a:t>
            </a:r>
            <a:r>
              <a:rPr lang="hi-IN" sz="3519" b="1" spc="-87" dirty="0">
                <a:solidFill>
                  <a:srgbClr val="0B5184"/>
                </a:solidFill>
                <a:latin typeface="Codec Pro Bold"/>
                <a:ea typeface="Codec Pro Bold"/>
                <a:cs typeface="Codec Pro Bold"/>
                <a:sym typeface="Codec Pro Bold"/>
              </a:rPr>
              <a:t> जाँचें</a:t>
            </a:r>
            <a:r>
              <a:rPr lang="en-US" sz="3519" b="1" spc="-87" dirty="0">
                <a:solidFill>
                  <a:srgbClr val="0B5184"/>
                </a:solidFill>
                <a:latin typeface="Codec Pro Bold"/>
                <a:ea typeface="Codec Pro Bold"/>
                <a:cs typeface="Codec Pro Bold"/>
                <a:sym typeface="Codec Pro Bold"/>
              </a:rPr>
              <a:t>.</a:t>
            </a:r>
            <a:r>
              <a:rPr lang="hi-IN" sz="3519" b="1" spc="-87" dirty="0">
                <a:solidFill>
                  <a:srgbClr val="0B5184"/>
                </a:solidFill>
                <a:latin typeface="Codec Pro Bold"/>
                <a:ea typeface="Codec Pro Bold"/>
                <a:cs typeface="Codec Pro Bold"/>
                <a:sym typeface="Codec Pro Bold"/>
              </a:rPr>
              <a:t> सुरक्षित रहें</a:t>
            </a:r>
            <a:r>
              <a:rPr lang="en-US" sz="3519" b="1" spc="-87" dirty="0">
                <a:solidFill>
                  <a:srgbClr val="0B5184"/>
                </a:solidFill>
                <a:latin typeface="Codec Pro Bold"/>
                <a:ea typeface="Codec Pro Bold"/>
                <a:cs typeface="Codec Pro Bold"/>
                <a:sym typeface="Codec Pro Bold"/>
              </a:rPr>
              <a:t>. </a:t>
            </a:r>
          </a:p>
          <a:p>
            <a:pPr marL="0" lvl="1" indent="0" algn="l">
              <a:lnSpc>
                <a:spcPts val="3519"/>
              </a:lnSpc>
            </a:pPr>
            <a:endParaRPr lang="en-US" sz="3519" b="1" spc="-87" dirty="0">
              <a:solidFill>
                <a:srgbClr val="0B5184"/>
              </a:solidFill>
              <a:latin typeface="Codec Pro Bold"/>
              <a:ea typeface="Codec Pro Bold"/>
              <a:cs typeface="Codec Pro Bold"/>
              <a:sym typeface="Codec Pro Bold"/>
            </a:endParaRPr>
          </a:p>
        </p:txBody>
      </p:sp>
      <p:sp>
        <p:nvSpPr>
          <p:cNvPr id="9" name="TextBox 9"/>
          <p:cNvSpPr txBox="1"/>
          <p:nvPr/>
        </p:nvSpPr>
        <p:spPr>
          <a:xfrm>
            <a:off x="532800" y="1623955"/>
            <a:ext cx="4262400" cy="485005"/>
          </a:xfrm>
          <a:prstGeom prst="rect">
            <a:avLst/>
          </a:prstGeom>
        </p:spPr>
        <p:txBody>
          <a:bodyPr lIns="0" tIns="0" rIns="0" bIns="0" rtlCol="0" anchor="t">
            <a:spAutoFit/>
          </a:bodyPr>
          <a:lstStyle/>
          <a:p>
            <a:pPr>
              <a:lnSpc>
                <a:spcPts val="1274"/>
              </a:lnSpc>
              <a:spcBef>
                <a:spcPct val="0"/>
              </a:spcBef>
            </a:pPr>
            <a:r>
              <a:rPr lang="hi-IN" sz="910" b="1" i="1" dirty="0">
                <a:solidFill>
                  <a:srgbClr val="0075A5"/>
                </a:solidFill>
                <a:latin typeface="Montserrat Semi-Bold Italics"/>
                <a:ea typeface="Montserrat Semi-Bold Italics"/>
                <a:cs typeface="Montserrat Semi-Bold Italics"/>
                <a:sym typeface="Montserrat Semi-Bold Italics"/>
              </a:rPr>
              <a:t>"मुझे यह विश्वास ही नहीं हो रहा कि मुझे ऐसा हो गया... कुछ ही क्षणों में, मैंने उनके कहने के मुताबिक सब कर दिया, और लगभग एक घंटे के बाद मैंने सोचा, 'आखिर मैंने ऐसा क्यों किया?"</a:t>
            </a:r>
            <a:endParaRPr lang="en-US" sz="910" b="1" i="1" dirty="0">
              <a:solidFill>
                <a:srgbClr val="0075A5"/>
              </a:solidFill>
              <a:latin typeface="Montserrat Semi-Bold Italics"/>
              <a:ea typeface="Montserrat Semi-Bold Italics"/>
              <a:cs typeface="Montserrat Semi-Bold Italics"/>
              <a:sym typeface="Montserrat Semi-Bold Italics"/>
            </a:endParaRPr>
          </a:p>
        </p:txBody>
      </p:sp>
      <p:sp>
        <p:nvSpPr>
          <p:cNvPr id="10" name="Freeform 10"/>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12" name="TextBox 12"/>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13" name="TextBox 13"/>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765300"/>
            <a:ext cx="4262400" cy="5552354"/>
          </a:xfrm>
          <a:prstGeom prst="rect">
            <a:avLst/>
          </a:prstGeom>
        </p:spPr>
        <p:txBody>
          <a:bodyPr lIns="0" tIns="0" rIns="0" bIns="0" rtlCol="0" anchor="t">
            <a:spAutoFit/>
          </a:bodyPr>
          <a:lstStyle/>
          <a:p>
            <a:pPr algn="just">
              <a:lnSpc>
                <a:spcPts val="1399"/>
              </a:lnSpc>
            </a:pPr>
            <a:r>
              <a:rPr lang="hi-IN" sz="999" b="1" dirty="0">
                <a:solidFill>
                  <a:srgbClr val="0B5184"/>
                </a:solidFill>
                <a:latin typeface="Montserrat Medium"/>
                <a:ea typeface="Montserrat Medium"/>
                <a:cs typeface="Montserrat Medium"/>
                <a:sym typeface="Montserrat Medium"/>
              </a:rPr>
              <a:t>धोखाधड़ी के इन मामलों का उद्देश्य आपके डिवाइस पर नियंत्रण और आपकी निजी जानकारी को प्राप्त करना होता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Medium"/>
                <a:ea typeface="Montserrat Medium"/>
                <a:cs typeface="Montserrat Medium"/>
                <a:sym typeface="Montserrat Medium"/>
              </a:rPr>
              <a:t>ये मामले अक्सर आपका ध्यान आकर्षित करने वाली चीज़ों से शुरू होते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वायरस या हैकर्स के बारे में कोई पॉप-अप चेतावनी</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 लाल रंग में चमकते हुए मैसेज, जो कभी-कभार जोरदार चेतावनी के साथ दिखते हैं </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कोई ऐसा फ़ोन कॉल जिसमें आपके “बैंक”, फ़ोन कंपनी या इंटरनेट प्रदाता का बहाना करते हुए आपके अकाउंट में कुछ गड़बड़ी के बारे में बताया जाता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Medium"/>
                <a:ea typeface="Montserrat Medium"/>
                <a:cs typeface="Montserrat Medium"/>
                <a:sym typeface="Montserrat Medium"/>
              </a:rPr>
              <a:t>इनके माध्यम से आपको किसी नकली 'हेल्पलाइन' के साथ जोड़ा जाता है।</a:t>
            </a: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Medium"/>
                <a:ea typeface="Montserrat Medium"/>
                <a:cs typeface="Montserrat Medium"/>
                <a:sym typeface="Montserrat Medium"/>
              </a:rPr>
              <a:t>आपको ऐसा प्रतीत हो सकता है कि हेल्पलाइन पर निर्देश देने वला व्यक्ति आपकी मदद कर रहा है, लेकिन उसका वास्तविक लक्ष्य आपसे आपकी डिवाइस पर सॉफ़्टवेयर को डाउनलोड करवाना होता है ताकि उसे आपकी डिवाइस का रिमोट एक्सेस मिल सके।</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Medium"/>
                <a:ea typeface="Montserrat Medium"/>
                <a:cs typeface="Montserrat Medium"/>
                <a:sym typeface="Montserrat Medium"/>
              </a:rPr>
              <a:t>आपकी डिवाइस का रिमोट एक्सेस प्राप्त करने के बाद वे</a:t>
            </a:r>
            <a:r>
              <a:rPr lang="en-US" sz="999" b="1" dirty="0">
                <a:solidFill>
                  <a:srgbClr val="0B5184"/>
                </a:solidFill>
                <a:latin typeface="Montserrat Medium"/>
                <a:ea typeface="Montserrat Medium"/>
                <a:cs typeface="Montserrat Medium"/>
                <a:sym typeface="Montserrat Medium"/>
              </a:rPr>
              <a:t>:</a:t>
            </a: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hi-IN" sz="999" b="1" dirty="0">
                <a:solidFill>
                  <a:srgbClr val="0B5184"/>
                </a:solidFill>
                <a:latin typeface="Montserrat Medium"/>
                <a:ea typeface="Montserrat Medium"/>
                <a:cs typeface="Montserrat Medium"/>
                <a:sym typeface="Montserrat Medium"/>
              </a:rPr>
              <a:t>आपके पासवर्ड चुरा सकते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hi-IN" sz="999" b="1" dirty="0">
                <a:solidFill>
                  <a:srgbClr val="0B5184"/>
                </a:solidFill>
                <a:latin typeface="Montserrat Medium"/>
                <a:ea typeface="Montserrat Medium"/>
                <a:cs typeface="Montserrat Medium"/>
                <a:sym typeface="Montserrat Medium"/>
              </a:rPr>
              <a:t>आपके बैंक अकाउंट तक पहुँच प्राप्त कर सकते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Medium"/>
                <a:ea typeface="Montserrat Medium"/>
                <a:cs typeface="Montserrat Medium"/>
                <a:sym typeface="Montserrat Medium"/>
              </a:rPr>
              <a:t> – </a:t>
            </a:r>
            <a:r>
              <a:rPr lang="hi-IN" sz="999" b="1" dirty="0">
                <a:solidFill>
                  <a:srgbClr val="0B5184"/>
                </a:solidFill>
                <a:latin typeface="Montserrat Medium"/>
                <a:ea typeface="Montserrat Medium"/>
                <a:cs typeface="Montserrat Medium"/>
                <a:sym typeface="Montserrat Medium"/>
              </a:rPr>
              <a:t>आपकी अपनी फाइलों को आपकी पहुँच से दूर कर सकते हैं</a:t>
            </a:r>
            <a:endParaRPr lang="en-US" sz="999" b="1" dirty="0">
              <a:solidFill>
                <a:srgbClr val="0B5184"/>
              </a:solidFill>
              <a:latin typeface="Montserrat Medium"/>
              <a:ea typeface="Montserrat Medium"/>
              <a:cs typeface="Montserrat Medium"/>
              <a:sym typeface="Montserrat Medium"/>
            </a:endParaRPr>
          </a:p>
          <a:p>
            <a:pPr algn="just">
              <a:lnSpc>
                <a:spcPts val="1399"/>
              </a:lnSpc>
            </a:pP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hi-IN" sz="999" b="1" dirty="0">
                <a:solidFill>
                  <a:srgbClr val="0B5184"/>
                </a:solidFill>
                <a:latin typeface="Montserrat Bold"/>
                <a:ea typeface="Montserrat Bold"/>
                <a:cs typeface="Montserrat Bold"/>
                <a:sym typeface="Montserrat Bold"/>
              </a:rPr>
              <a:t>यदि आपने स्वयं विश्वसनीय प्रदाता से संपर्क नहीं किया है तो रिमोट एक्सेस की अनुमति प्रदान न करें।</a:t>
            </a:r>
            <a:endParaRPr lang="en-US" sz="999" b="1" dirty="0">
              <a:solidFill>
                <a:srgbClr val="0B5184"/>
              </a:solidFill>
              <a:latin typeface="Montserrat Bold"/>
              <a:ea typeface="Montserrat Bold"/>
              <a:cs typeface="Montserrat Bold"/>
              <a:sym typeface="Montserrat Bold"/>
            </a:endParaRPr>
          </a:p>
          <a:p>
            <a:pPr algn="just">
              <a:lnSpc>
                <a:spcPts val="1399"/>
              </a:lnSpc>
            </a:pP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Bold"/>
                <a:ea typeface="Montserrat Bold"/>
                <a:cs typeface="Montserrat Bold"/>
                <a:sym typeface="Montserrat Bold"/>
              </a:rPr>
              <a:t>क्या आपको ऐसा लगता है कि आपने अपने डिवाइस का रिमोट एक्सेस किसी को दिया है?</a:t>
            </a:r>
            <a:endParaRPr lang="en-AU" sz="999" b="1" dirty="0">
              <a:solidFill>
                <a:srgbClr val="0B5184"/>
              </a:solidFill>
              <a:latin typeface="Montserrat Bold"/>
              <a:ea typeface="Montserrat Bold"/>
              <a:cs typeface="Montserrat Bold"/>
              <a:sym typeface="Montserrat Bold"/>
            </a:endParaRPr>
          </a:p>
          <a:p>
            <a:pPr algn="just">
              <a:lnSpc>
                <a:spcPts val="1399"/>
              </a:lnSpc>
            </a:pPr>
            <a:endParaRPr lang="en-US" sz="999" b="1" dirty="0">
              <a:solidFill>
                <a:srgbClr val="0B5184"/>
              </a:solidFill>
              <a:latin typeface="Montserrat Bold"/>
              <a:ea typeface="Montserrat Bold"/>
              <a:cs typeface="Montserrat Bold"/>
              <a:sym typeface="Montserrat Bold"/>
            </a:endParaRPr>
          </a:p>
          <a:p>
            <a:pPr algn="just">
              <a:lnSpc>
                <a:spcPts val="1399"/>
              </a:lnSpc>
            </a:pPr>
            <a:r>
              <a:rPr lang="hi-IN" sz="999" b="1" dirty="0">
                <a:solidFill>
                  <a:srgbClr val="0B5184"/>
                </a:solidFill>
                <a:latin typeface="Montserrat Medium"/>
                <a:ea typeface="Montserrat Medium"/>
                <a:cs typeface="Montserrat Medium"/>
                <a:sym typeface="Montserrat Medium"/>
              </a:rPr>
              <a:t>यथाशीघ्र निम्नलिखित कार्य करें:</a:t>
            </a:r>
            <a:endParaRPr lang="en-US" sz="999" b="1" dirty="0">
              <a:solidFill>
                <a:srgbClr val="0B5184"/>
              </a:solidFill>
              <a:latin typeface="Montserrat Medium"/>
              <a:ea typeface="Montserrat Medium"/>
              <a:cs typeface="Montserrat Medium"/>
              <a:sym typeface="Montserrat Medium"/>
            </a:endParaRPr>
          </a:p>
          <a:p>
            <a:pPr algn="just">
              <a:lnSpc>
                <a:spcPts val="1399"/>
              </a:lnSpc>
            </a:pPr>
            <a:r>
              <a:rPr lang="en-US" sz="999" b="1" dirty="0">
                <a:solidFill>
                  <a:srgbClr val="0B5184"/>
                </a:solidFill>
                <a:latin typeface="Montserrat Semi-Bold"/>
                <a:ea typeface="Montserrat Semi-Bold"/>
                <a:cs typeface="Montserrat Semi-Bold"/>
                <a:sym typeface="Montserrat Semi-Bold"/>
              </a:rPr>
              <a:t> </a:t>
            </a:r>
            <a:r>
              <a:rPr lang="en-US" sz="999" b="1" dirty="0">
                <a:solidFill>
                  <a:srgbClr val="0B5184"/>
                </a:solidFill>
                <a:latin typeface="Montserrat Bold"/>
                <a:ea typeface="Montserrat Bold"/>
                <a:cs typeface="Montserrat Bold"/>
                <a:sym typeface="Montserrat Bold"/>
              </a:rPr>
              <a:t>– </a:t>
            </a:r>
            <a:r>
              <a:rPr lang="hi-IN" sz="999" b="1" dirty="0">
                <a:solidFill>
                  <a:srgbClr val="0B5184"/>
                </a:solidFill>
                <a:latin typeface="Montserrat Bold"/>
                <a:ea typeface="Montserrat Bold"/>
                <a:cs typeface="Montserrat Bold"/>
                <a:sym typeface="Montserrat Bold"/>
              </a:rPr>
              <a:t>जल्दी से अपने डिवाइस को </a:t>
            </a:r>
            <a:r>
              <a:rPr lang="en-US" sz="999" b="1" dirty="0">
                <a:solidFill>
                  <a:srgbClr val="0B5184"/>
                </a:solidFill>
                <a:latin typeface="Montserrat Bold"/>
                <a:ea typeface="Montserrat Bold"/>
                <a:cs typeface="Montserrat Bold"/>
                <a:sym typeface="Montserrat Bold"/>
              </a:rPr>
              <a:t>Wi-Fi </a:t>
            </a:r>
            <a:r>
              <a:rPr lang="hi-IN" sz="999" b="1" dirty="0">
                <a:solidFill>
                  <a:srgbClr val="0B5184"/>
                </a:solidFill>
                <a:latin typeface="Montserrat Bold"/>
                <a:ea typeface="Montserrat Bold"/>
                <a:cs typeface="Montserrat Bold"/>
                <a:sym typeface="Montserrat Bold"/>
              </a:rPr>
              <a:t>से डिस्कनेक्ट करें</a:t>
            </a:r>
            <a:endParaRPr lang="en-US" sz="999" b="1" dirty="0">
              <a:solidFill>
                <a:srgbClr val="0B5184"/>
              </a:solidFill>
              <a:latin typeface="Montserrat Bold"/>
              <a:ea typeface="Montserrat Bold"/>
              <a:cs typeface="Montserrat Bold"/>
              <a:sym typeface="Montserrat Bold"/>
            </a:endParaRPr>
          </a:p>
          <a:p>
            <a:pPr algn="just">
              <a:lnSpc>
                <a:spcPts val="1399"/>
              </a:lnSpc>
            </a:pPr>
            <a:r>
              <a:rPr lang="en-US" sz="999" b="1" dirty="0">
                <a:solidFill>
                  <a:srgbClr val="0B5184"/>
                </a:solidFill>
                <a:latin typeface="Montserrat Bold"/>
                <a:ea typeface="Montserrat Bold"/>
                <a:cs typeface="Montserrat Bold"/>
                <a:sym typeface="Montserrat Bold"/>
              </a:rPr>
              <a:t> – </a:t>
            </a:r>
            <a:r>
              <a:rPr lang="hi-IN" sz="999" b="1" dirty="0">
                <a:solidFill>
                  <a:srgbClr val="0B5184"/>
                </a:solidFill>
                <a:latin typeface="Montserrat Bold"/>
                <a:ea typeface="Montserrat Bold"/>
                <a:cs typeface="Montserrat Bold"/>
                <a:sym typeface="Montserrat Bold"/>
              </a:rPr>
              <a:t>अपने वित्तीय संस्थान से तुरंत संपर्क करें</a:t>
            </a:r>
            <a:endParaRPr lang="en-US" sz="999" b="1" dirty="0">
              <a:solidFill>
                <a:srgbClr val="0B5184"/>
              </a:solidFill>
              <a:latin typeface="Montserrat Bold"/>
              <a:ea typeface="Montserrat Bold"/>
              <a:cs typeface="Montserrat Bold"/>
              <a:sym typeface="Montserrat Bold"/>
            </a:endParaRPr>
          </a:p>
          <a:p>
            <a:pPr algn="just">
              <a:lnSpc>
                <a:spcPts val="1399"/>
              </a:lnSpc>
              <a:spcBef>
                <a:spcPct val="0"/>
              </a:spcBef>
            </a:pPr>
            <a:r>
              <a:rPr lang="en-US" sz="999" b="1" dirty="0">
                <a:solidFill>
                  <a:srgbClr val="0B5184"/>
                </a:solidFill>
                <a:latin typeface="Montserrat Bold"/>
                <a:ea typeface="Montserrat Bold"/>
                <a:cs typeface="Montserrat Bold"/>
                <a:sym typeface="Montserrat Bold"/>
              </a:rPr>
              <a:t> – </a:t>
            </a:r>
            <a:r>
              <a:rPr lang="hi-IN" sz="999" b="1" dirty="0">
                <a:solidFill>
                  <a:srgbClr val="0B5184"/>
                </a:solidFill>
                <a:latin typeface="Montserrat Bold"/>
                <a:ea typeface="Montserrat Bold"/>
                <a:cs typeface="Montserrat Bold"/>
                <a:sym typeface="Montserrat Bold"/>
              </a:rPr>
              <a:t>विश्वसनीय टेक्निकल मदद प्राप्त करें</a:t>
            </a:r>
            <a:endParaRPr lang="en-US" sz="999" b="1" dirty="0">
              <a:solidFill>
                <a:srgbClr val="0B5184"/>
              </a:solidFill>
              <a:latin typeface="Montserrat Bold"/>
              <a:ea typeface="Montserrat Bold"/>
              <a:cs typeface="Montserrat Bold"/>
              <a:sym typeface="Montserrat Bold"/>
            </a:endParaRPr>
          </a:p>
          <a:p>
            <a:pPr algn="just">
              <a:lnSpc>
                <a:spcPts val="1399"/>
              </a:lnSpc>
              <a:spcBef>
                <a:spcPct val="0"/>
              </a:spcBef>
            </a:pPr>
            <a:endParaRPr lang="en-US" sz="999" b="1" dirty="0">
              <a:solidFill>
                <a:srgbClr val="0B5184"/>
              </a:solidFill>
              <a:latin typeface="Montserrat Bold"/>
              <a:ea typeface="Montserrat Bold"/>
              <a:cs typeface="Montserrat Bold"/>
              <a:sym typeface="Montserrat Bold"/>
            </a:endParaRPr>
          </a:p>
        </p:txBody>
      </p:sp>
      <p:sp>
        <p:nvSpPr>
          <p:cNvPr id="3" name="Freeform 3"/>
          <p:cNvSpPr/>
          <p:nvPr/>
        </p:nvSpPr>
        <p:spPr>
          <a:xfrm>
            <a:off x="4080494" y="955679"/>
            <a:ext cx="714706" cy="768501"/>
          </a:xfrm>
          <a:custGeom>
            <a:avLst/>
            <a:gdLst/>
            <a:ahLst/>
            <a:cxnLst/>
            <a:rect l="l" t="t" r="r" b="b"/>
            <a:pathLst>
              <a:path w="714706" h="768501">
                <a:moveTo>
                  <a:pt x="0" y="0"/>
                </a:moveTo>
                <a:lnTo>
                  <a:pt x="714706" y="0"/>
                </a:lnTo>
                <a:lnTo>
                  <a:pt x="714706" y="768500"/>
                </a:lnTo>
                <a:lnTo>
                  <a:pt x="0" y="768500"/>
                </a:lnTo>
                <a:lnTo>
                  <a:pt x="0" y="0"/>
                </a:lnTo>
                <a:close/>
              </a:path>
            </a:pathLst>
          </a:custGeom>
          <a:blipFill>
            <a:blip r:embed="rId2" cstate="print"/>
            <a:stretch>
              <a:fillRect/>
            </a:stretch>
          </a:blipFill>
        </p:spPr>
        <p:txBody>
          <a:bodyPr/>
          <a:lstStyle/>
          <a:p>
            <a:endParaRPr lang="en-US"/>
          </a:p>
        </p:txBody>
      </p:sp>
      <p:sp>
        <p:nvSpPr>
          <p:cNvPr id="4" name="TextBox 4"/>
          <p:cNvSpPr txBox="1"/>
          <p:nvPr/>
        </p:nvSpPr>
        <p:spPr>
          <a:xfrm>
            <a:off x="532800" y="1083187"/>
            <a:ext cx="3208164" cy="451086"/>
          </a:xfrm>
          <a:prstGeom prst="rect">
            <a:avLst/>
          </a:prstGeom>
        </p:spPr>
        <p:txBody>
          <a:bodyPr lIns="0" tIns="0" rIns="0" bIns="0" rtlCol="0" anchor="t">
            <a:spAutoFit/>
          </a:bodyPr>
          <a:lstStyle/>
          <a:p>
            <a:pPr marL="0" lvl="1">
              <a:lnSpc>
                <a:spcPts val="3519"/>
              </a:lnSpc>
            </a:pPr>
            <a:r>
              <a:rPr lang="hi-IN" sz="3519" b="1" spc="-87" dirty="0">
                <a:solidFill>
                  <a:srgbClr val="0B5184"/>
                </a:solidFill>
                <a:latin typeface="Codec Pro Bold"/>
                <a:ea typeface="Codec Pro Bold"/>
                <a:cs typeface="Codec Pro Bold"/>
                <a:sym typeface="Codec Pro Bold"/>
              </a:rPr>
              <a:t>रिमोट एक्सेस</a:t>
            </a:r>
            <a:endParaRPr lang="en-US" sz="3519" b="1" spc="-87" dirty="0">
              <a:solidFill>
                <a:srgbClr val="0B5184"/>
              </a:solidFill>
              <a:latin typeface="Codec Pro Bold"/>
              <a:ea typeface="Codec Pro Bold"/>
              <a:cs typeface="Codec Pro Bold"/>
              <a:sym typeface="Codec Pro Bold"/>
            </a:endParaRPr>
          </a:p>
        </p:txBody>
      </p:sp>
      <p:sp>
        <p:nvSpPr>
          <p:cNvPr id="5" name="Freeform 5"/>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568450"/>
            <a:ext cx="4262400" cy="6283771"/>
          </a:xfrm>
          <a:prstGeom prst="rect">
            <a:avLst/>
          </a:prstGeom>
        </p:spPr>
        <p:txBody>
          <a:bodyPr lIns="0" tIns="0" rIns="0" bIns="0" rtlCol="0" anchor="t">
            <a:spAutoFit/>
          </a:bodyPr>
          <a:lstStyle/>
          <a:p>
            <a:pPr>
              <a:lnSpc>
                <a:spcPts val="1399"/>
              </a:lnSpc>
            </a:pPr>
            <a:r>
              <a:rPr lang="hi-IN" sz="999" b="1" dirty="0">
                <a:solidFill>
                  <a:srgbClr val="0B5184"/>
                </a:solidFill>
                <a:latin typeface="Montserrat Medium"/>
                <a:ea typeface="Montserrat Medium"/>
                <a:cs typeface="Montserrat Medium"/>
                <a:sym typeface="Montserrat Medium"/>
              </a:rPr>
              <a:t>ऑनलाइन सुरक्षा के लिए पासवर्ड पहली सुरक्षा परत के रूप में काम करते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Medium"/>
                <a:ea typeface="Montserrat Medium"/>
                <a:cs typeface="Montserrat Medium"/>
                <a:sym typeface="Montserrat Medium"/>
              </a:rPr>
              <a:t>प्रत्येक अकाउंट के लिए एक ही पासवर्ड का उपयोग करना आसान लग सकता है - लेकिन इससे जोखिम बढ़ जाता है।</a:t>
            </a: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Medium"/>
                <a:ea typeface="Montserrat Medium"/>
                <a:cs typeface="Montserrat Medium"/>
                <a:sym typeface="Montserrat Medium"/>
              </a:rPr>
              <a:t>ऐसे में एक भी अकाउंट का पता लगने पर, धोखाधड़ी करने वाला व्यक्ति आपके हर अकाउंट के बारे में जानकारी प्राप्त कर सकता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Medium"/>
                <a:ea typeface="Montserrat Medium"/>
                <a:cs typeface="Montserrat Medium"/>
                <a:sym typeface="Montserrat Medium"/>
              </a:rPr>
              <a:t>अब हम लगभग 100 पासवर्ड प्रबंधित करते हैं - उन सभी को याद रखना असंभव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Bold"/>
                <a:ea typeface="Montserrat Bold"/>
                <a:cs typeface="Montserrat Bold"/>
                <a:sym typeface="Montserrat Bold"/>
              </a:rPr>
              <a:t>अच्छे पासवर्ड की क्या पहचान है?</a:t>
            </a:r>
            <a:endParaRPr lang="en-US" sz="999" b="1" dirty="0">
              <a:solidFill>
                <a:srgbClr val="0B5184"/>
              </a:solidFill>
              <a:latin typeface="Montserrat Bold"/>
              <a:ea typeface="Montserrat Bold"/>
              <a:cs typeface="Montserrat Bold"/>
              <a:sym typeface="Montserrat Bold"/>
            </a:endParaRPr>
          </a:p>
          <a:p>
            <a:pPr>
              <a:lnSpc>
                <a:spcPts val="1399"/>
              </a:lnSpc>
            </a:pPr>
            <a:r>
              <a:rPr lang="en-US" sz="999" b="1" dirty="0">
                <a:solidFill>
                  <a:srgbClr val="0B5184"/>
                </a:solidFill>
                <a:latin typeface="Montserrat Bold"/>
                <a:ea typeface="Montserrat Bold"/>
                <a:cs typeface="Montserrat Bold"/>
                <a:sym typeface="Montserrat Bold"/>
              </a:rPr>
              <a:t>– </a:t>
            </a:r>
            <a:r>
              <a:rPr lang="hi-IN" sz="999" b="1" dirty="0">
                <a:solidFill>
                  <a:srgbClr val="0B5184"/>
                </a:solidFill>
                <a:latin typeface="Montserrat Bold"/>
                <a:ea typeface="Montserrat Bold"/>
                <a:cs typeface="Montserrat Bold"/>
                <a:sym typeface="Montserrat Bold"/>
              </a:rPr>
              <a:t>बड़ा (जिसमें 12 से अधिक अक्षरों का प्रयोग किया गया हो)</a:t>
            </a:r>
            <a:endParaRPr lang="en-US" sz="999" b="1" dirty="0">
              <a:solidFill>
                <a:srgbClr val="0B5184"/>
              </a:solidFill>
              <a:latin typeface="Montserrat Medium"/>
              <a:ea typeface="Montserrat Medium"/>
              <a:cs typeface="Montserrat Medium"/>
              <a:sym typeface="Montserrat Medium"/>
            </a:endParaRPr>
          </a:p>
          <a:p>
            <a:pPr>
              <a:lnSpc>
                <a:spcPts val="1399"/>
              </a:lnSpc>
            </a:pPr>
            <a:r>
              <a:rPr lang="en-US" sz="999" b="1" dirty="0">
                <a:solidFill>
                  <a:srgbClr val="0B5184"/>
                </a:solidFill>
                <a:latin typeface="Montserrat Bold"/>
                <a:ea typeface="Montserrat Bold"/>
                <a:cs typeface="Montserrat Bold"/>
                <a:sym typeface="Montserrat Bold"/>
              </a:rPr>
              <a:t>– </a:t>
            </a:r>
            <a:r>
              <a:rPr lang="hi-IN" sz="999" b="1" dirty="0">
                <a:solidFill>
                  <a:srgbClr val="0B5184"/>
                </a:solidFill>
                <a:latin typeface="Montserrat Bold"/>
                <a:ea typeface="Montserrat Bold"/>
                <a:cs typeface="Montserrat Bold"/>
                <a:sym typeface="Montserrat Bold"/>
              </a:rPr>
              <a:t>जटिल (जिसमें अक्षर, अंक और चिन्हों का प्रयोग किया गया हो)</a:t>
            </a:r>
            <a:endParaRPr lang="en-US" sz="999" b="1" dirty="0">
              <a:solidFill>
                <a:srgbClr val="0B5184"/>
              </a:solidFill>
              <a:latin typeface="Montserrat Medium"/>
              <a:ea typeface="Montserrat Medium"/>
              <a:cs typeface="Montserrat Medium"/>
              <a:sym typeface="Montserrat Medium"/>
            </a:endParaRPr>
          </a:p>
          <a:p>
            <a:pPr>
              <a:lnSpc>
                <a:spcPts val="1399"/>
              </a:lnSpc>
            </a:pPr>
            <a:r>
              <a:rPr lang="en-US" sz="999" b="1" dirty="0">
                <a:solidFill>
                  <a:srgbClr val="0B5184"/>
                </a:solidFill>
                <a:latin typeface="Montserrat Bold"/>
                <a:ea typeface="Montserrat Bold"/>
                <a:cs typeface="Montserrat Bold"/>
                <a:sym typeface="Montserrat Bold"/>
              </a:rPr>
              <a:t>– </a:t>
            </a:r>
            <a:r>
              <a:rPr lang="hi-IN" sz="999" b="1" dirty="0">
                <a:solidFill>
                  <a:srgbClr val="0B5184"/>
                </a:solidFill>
                <a:latin typeface="Montserrat Bold"/>
                <a:ea typeface="Montserrat Bold"/>
                <a:cs typeface="Montserrat Bold"/>
                <a:sym typeface="Montserrat Bold"/>
              </a:rPr>
              <a:t>अलग (हर अकाउंट के लिए अलग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Medium"/>
                <a:ea typeface="Montserrat Medium"/>
                <a:cs typeface="Montserrat Medium"/>
                <a:sym typeface="Montserrat Medium"/>
              </a:rPr>
              <a:t>एक ही पासवर्ड में कुछ साधारण बदलाव कर उसका प्रयोग न करें - धोखाधड़ी करने वाले व्यक्ति ऐसे पैटर्न की पहचान तुरंत कर सकते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Bold"/>
                <a:ea typeface="Montserrat Bold"/>
                <a:cs typeface="Montserrat Bold"/>
                <a:sym typeface="Montserrat Bold"/>
              </a:rPr>
              <a:t>आप अपने पासवर्ड की निगरानी कैसे करते हैं</a:t>
            </a:r>
            <a:r>
              <a:rPr lang="en-US" sz="999" b="1" dirty="0">
                <a:solidFill>
                  <a:srgbClr val="0B5184"/>
                </a:solidFill>
                <a:latin typeface="Montserrat Bold"/>
                <a:ea typeface="Montserrat Bold"/>
                <a:cs typeface="Montserrat Bold"/>
                <a:sym typeface="Montserrat Bold"/>
              </a:rPr>
              <a:t>?</a:t>
            </a:r>
          </a:p>
          <a:p>
            <a:pPr>
              <a:lnSpc>
                <a:spcPts val="1399"/>
              </a:lnSpc>
            </a:pPr>
            <a:r>
              <a:rPr lang="hi-IN" sz="999" b="1" dirty="0">
                <a:solidFill>
                  <a:srgbClr val="0B5184"/>
                </a:solidFill>
                <a:latin typeface="Montserrat Medium"/>
                <a:ea typeface="Montserrat Medium"/>
                <a:cs typeface="Montserrat Medium"/>
                <a:sym typeface="Montserrat Medium"/>
              </a:rPr>
              <a:t>पासवर्ड मैनेजर का प्रयोग करते हैं।</a:t>
            </a:r>
            <a:endParaRPr lang="en-US" sz="999" b="1" dirty="0">
              <a:solidFill>
                <a:srgbClr val="0B5184"/>
              </a:solidFill>
              <a:latin typeface="Montserrat Bold"/>
              <a:ea typeface="Montserrat Bold"/>
              <a:cs typeface="Montserrat Bold"/>
              <a:sym typeface="Montserrat Bold"/>
            </a:endParaRPr>
          </a:p>
          <a:p>
            <a:pPr>
              <a:lnSpc>
                <a:spcPts val="1399"/>
              </a:lnSpc>
            </a:pPr>
            <a:r>
              <a:rPr lang="hi-IN" sz="999" b="1" dirty="0">
                <a:solidFill>
                  <a:srgbClr val="0B5184"/>
                </a:solidFill>
                <a:latin typeface="Montserrat Medium"/>
                <a:ea typeface="Montserrat Medium"/>
                <a:cs typeface="Montserrat Medium"/>
                <a:sym typeface="Montserrat Medium"/>
              </a:rPr>
              <a:t>यह आपके पासवर्ड को सुरक्षित तरीके से स्टोर करता है, आवश्यक्तानुसार उनका प्रयोग करता है और नए प्रबल पासवर्ड बनाता है।</a:t>
            </a:r>
            <a:endParaRPr lang="en-US" sz="999" b="1" dirty="0">
              <a:solidFill>
                <a:srgbClr val="0B5184"/>
              </a:solidFill>
              <a:latin typeface="Montserrat Medium"/>
              <a:ea typeface="Montserrat Medium"/>
              <a:cs typeface="Montserrat Medium"/>
              <a:sym typeface="Montserrat Medium"/>
            </a:endParaRPr>
          </a:p>
          <a:p>
            <a:pPr marL="215899" lvl="1" indent="-107950">
              <a:lnSpc>
                <a:spcPts val="1399"/>
              </a:lnSpc>
              <a:buFont typeface="Arial"/>
              <a:buChar char="•"/>
            </a:pPr>
            <a:r>
              <a:rPr lang="en-US" sz="999" b="1" dirty="0">
                <a:solidFill>
                  <a:srgbClr val="0B5184"/>
                </a:solidFill>
                <a:latin typeface="Montserrat Medium"/>
                <a:ea typeface="Montserrat Medium"/>
                <a:cs typeface="Montserrat Medium"/>
                <a:sym typeface="Montserrat Medium"/>
              </a:rPr>
              <a:t>Apple: </a:t>
            </a:r>
            <a:r>
              <a:rPr lang="en-US" sz="999" b="1" dirty="0" err="1">
                <a:solidFill>
                  <a:srgbClr val="0B5184"/>
                </a:solidFill>
                <a:latin typeface="Montserrat Medium"/>
                <a:ea typeface="Montserrat Medium"/>
                <a:cs typeface="Montserrat Medium"/>
                <a:sym typeface="Montserrat Medium"/>
              </a:rPr>
              <a:t>iPhone</a:t>
            </a: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और </a:t>
            </a:r>
            <a:r>
              <a:rPr lang="en-US" sz="999" b="1" dirty="0" err="1">
                <a:solidFill>
                  <a:srgbClr val="0B5184"/>
                </a:solidFill>
                <a:latin typeface="Montserrat Medium"/>
                <a:ea typeface="Montserrat Medium"/>
                <a:cs typeface="Montserrat Medium"/>
                <a:sym typeface="Montserrat Medium"/>
              </a:rPr>
              <a:t>iPad</a:t>
            </a:r>
            <a:r>
              <a:rPr lang="en-US" sz="999" b="1" dirty="0">
                <a:solidFill>
                  <a:srgbClr val="0B5184"/>
                </a:solidFill>
                <a:latin typeface="Montserrat Medium"/>
                <a:ea typeface="Montserrat Medium"/>
                <a:cs typeface="Montserrat Medium"/>
                <a:sym typeface="Montserrat Medium"/>
              </a:rPr>
              <a:t> </a:t>
            </a:r>
            <a:r>
              <a:rPr lang="hi-IN" sz="999" b="1" dirty="0">
                <a:solidFill>
                  <a:srgbClr val="0B5184"/>
                </a:solidFill>
                <a:latin typeface="Montserrat Medium"/>
                <a:ea typeface="Montserrat Medium"/>
                <a:cs typeface="Montserrat Medium"/>
                <a:sym typeface="Montserrat Medium"/>
              </a:rPr>
              <a:t>में बिल्ट-इन पासवर्ड ऐप होती है।</a:t>
            </a:r>
            <a:endParaRPr lang="en-US" sz="999" b="1" dirty="0">
              <a:solidFill>
                <a:srgbClr val="0B5184"/>
              </a:solidFill>
              <a:latin typeface="Montserrat Bold"/>
              <a:ea typeface="Montserrat Bold"/>
              <a:cs typeface="Montserrat Bold"/>
              <a:sym typeface="Montserrat Bold"/>
            </a:endParaRPr>
          </a:p>
          <a:p>
            <a:pPr marL="215899" lvl="1" indent="-107950">
              <a:lnSpc>
                <a:spcPts val="1399"/>
              </a:lnSpc>
              <a:buFont typeface="Arial"/>
              <a:buChar char="•"/>
            </a:pPr>
            <a:r>
              <a:rPr lang="en-US" sz="999" b="1" dirty="0">
                <a:solidFill>
                  <a:srgbClr val="0B5184"/>
                </a:solidFill>
                <a:latin typeface="Montserrat Medium"/>
                <a:ea typeface="Montserrat Medium"/>
                <a:cs typeface="Montserrat Medium"/>
                <a:sym typeface="Montserrat Medium"/>
              </a:rPr>
              <a:t>Android: </a:t>
            </a:r>
            <a:r>
              <a:rPr lang="hi-IN" sz="999" b="1" dirty="0">
                <a:solidFill>
                  <a:srgbClr val="0B5184"/>
                </a:solidFill>
                <a:latin typeface="Montserrat Medium"/>
                <a:ea typeface="Montserrat Medium"/>
                <a:cs typeface="Montserrat Medium"/>
                <a:sym typeface="Montserrat Medium"/>
              </a:rPr>
              <a:t>अधिकतर </a:t>
            </a:r>
            <a:r>
              <a:rPr lang="en-US" sz="999" b="1" dirty="0">
                <a:solidFill>
                  <a:srgbClr val="0B5184"/>
                </a:solidFill>
                <a:latin typeface="Montserrat Medium"/>
                <a:ea typeface="Montserrat Medium"/>
                <a:cs typeface="Montserrat Medium"/>
                <a:sym typeface="Montserrat Medium"/>
              </a:rPr>
              <a:t>Android </a:t>
            </a:r>
            <a:r>
              <a:rPr lang="hi-IN" sz="999" b="1" dirty="0">
                <a:solidFill>
                  <a:srgbClr val="0B5184"/>
                </a:solidFill>
                <a:latin typeface="Montserrat Medium"/>
                <a:ea typeface="Montserrat Medium"/>
                <a:cs typeface="Montserrat Medium"/>
                <a:sym typeface="Montserrat Medium"/>
              </a:rPr>
              <a:t>फ़ोन में </a:t>
            </a:r>
            <a:r>
              <a:rPr lang="en-US" sz="999" b="1" dirty="0">
                <a:solidFill>
                  <a:srgbClr val="0B5184"/>
                </a:solidFill>
                <a:latin typeface="Montserrat Medium"/>
                <a:ea typeface="Montserrat Medium"/>
                <a:cs typeface="Montserrat Medium"/>
                <a:sym typeface="Montserrat Medium"/>
              </a:rPr>
              <a:t>Google </a:t>
            </a:r>
            <a:r>
              <a:rPr lang="hi-IN" sz="999" b="1" dirty="0">
                <a:solidFill>
                  <a:srgbClr val="0B5184"/>
                </a:solidFill>
                <a:latin typeface="Montserrat Medium"/>
                <a:ea typeface="Montserrat Medium"/>
                <a:cs typeface="Montserrat Medium"/>
                <a:sym typeface="Montserrat Medium"/>
              </a:rPr>
              <a:t>पासवर्ड मैनेजर होता है।</a:t>
            </a:r>
            <a:endParaRPr lang="en-US" sz="999" b="1" dirty="0">
              <a:solidFill>
                <a:srgbClr val="0B5184"/>
              </a:solidFill>
              <a:latin typeface="Montserrat Bold"/>
              <a:ea typeface="Montserrat Bold"/>
              <a:cs typeface="Montserrat Bold"/>
              <a:sym typeface="Montserrat Bold"/>
            </a:endParaRPr>
          </a:p>
          <a:p>
            <a:pPr algn="l">
              <a:lnSpc>
                <a:spcPts val="1399"/>
              </a:lnSpc>
            </a:pPr>
            <a:endParaRPr lang="en-US" sz="999" b="1" dirty="0">
              <a:solidFill>
                <a:srgbClr val="0B5184"/>
              </a:solidFill>
              <a:latin typeface="Montserrat Bold"/>
              <a:ea typeface="Montserrat Bold"/>
              <a:cs typeface="Montserrat Bold"/>
              <a:sym typeface="Montserrat Bold"/>
            </a:endParaRPr>
          </a:p>
          <a:p>
            <a:pPr>
              <a:lnSpc>
                <a:spcPts val="1399"/>
              </a:lnSpc>
            </a:pPr>
            <a:r>
              <a:rPr lang="hi-IN" sz="999" b="1" dirty="0">
                <a:solidFill>
                  <a:srgbClr val="0B5184"/>
                </a:solidFill>
                <a:latin typeface="Montserrat Medium"/>
                <a:ea typeface="Montserrat Medium"/>
                <a:cs typeface="Montserrat Medium"/>
                <a:sym typeface="Montserrat Medium"/>
              </a:rPr>
              <a:t>इसके अतिरिक्त कुछ अन्य निशुल्क और शुल्क सहित ऐप भी उपलब्ध हैं - कृपया इस बारे में पता करें।</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hi-IN" sz="999" b="1" dirty="0">
                <a:solidFill>
                  <a:srgbClr val="0B5184"/>
                </a:solidFill>
                <a:latin typeface="Montserrat Bold"/>
                <a:ea typeface="Montserrat Bold"/>
                <a:cs typeface="Montserrat Bold"/>
                <a:sym typeface="Montserrat Bold"/>
              </a:rPr>
              <a:t>सुझाव</a:t>
            </a:r>
            <a:r>
              <a:rPr lang="en-US" sz="999" b="1" dirty="0">
                <a:solidFill>
                  <a:srgbClr val="0B5184"/>
                </a:solidFill>
                <a:latin typeface="Montserrat Bold"/>
                <a:ea typeface="Montserrat Bold"/>
                <a:cs typeface="Montserrat Bold"/>
                <a:sym typeface="Montserrat Bold"/>
              </a:rPr>
              <a:t>:</a:t>
            </a:r>
          </a:p>
          <a:p>
            <a:pPr>
              <a:lnSpc>
                <a:spcPts val="1399"/>
              </a:lnSpc>
            </a:pPr>
            <a:r>
              <a:rPr lang="hi-IN" sz="999" b="1" dirty="0">
                <a:solidFill>
                  <a:srgbClr val="0B5184"/>
                </a:solidFill>
                <a:latin typeface="Montserrat Medium"/>
                <a:ea typeface="Montserrat Medium"/>
                <a:cs typeface="Montserrat Medium"/>
                <a:sym typeface="Montserrat Medium"/>
              </a:rPr>
              <a:t>यदि आपसे आपके ब्राउज़र द्वारा “पासवर्ड सेव” करने के लिए पूछा जाता है तो ऐसा न करना ही अधिक सुरक्षित है। इसकी बजाय पासवर्ड मैनेजर का प्रयोग करें - यह अधिक सुरक्षित ढंग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gn="l">
              <a:lnSpc>
                <a:spcPts val="1399"/>
              </a:lnSpc>
              <a:spcBef>
                <a:spcPct val="0"/>
              </a:spcBef>
            </a:pPr>
            <a:endParaRPr lang="en-US" sz="999" b="1" dirty="0">
              <a:solidFill>
                <a:srgbClr val="0B5184"/>
              </a:solidFill>
              <a:latin typeface="Montserrat Medium"/>
              <a:ea typeface="Montserrat Medium"/>
              <a:cs typeface="Montserrat Medium"/>
              <a:sym typeface="Montserrat Medium"/>
            </a:endParaRPr>
          </a:p>
          <a:p>
            <a:pPr algn="l">
              <a:lnSpc>
                <a:spcPts val="1399"/>
              </a:lnSpc>
              <a:spcBef>
                <a:spcPct val="0"/>
              </a:spcBef>
            </a:pPr>
            <a:endParaRPr lang="en-US" sz="999" b="1" dirty="0">
              <a:solidFill>
                <a:srgbClr val="0B5184"/>
              </a:solidFill>
              <a:latin typeface="Montserrat Medium"/>
              <a:ea typeface="Montserrat Medium"/>
              <a:cs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707771" y="896803"/>
            <a:ext cx="1087429" cy="519247"/>
          </a:xfrm>
          <a:custGeom>
            <a:avLst/>
            <a:gdLst/>
            <a:ahLst/>
            <a:cxnLst/>
            <a:rect l="l" t="t" r="r" b="b"/>
            <a:pathLst>
              <a:path w="1087429" h="519247">
                <a:moveTo>
                  <a:pt x="0" y="0"/>
                </a:moveTo>
                <a:lnTo>
                  <a:pt x="1087429" y="0"/>
                </a:lnTo>
                <a:lnTo>
                  <a:pt x="1087429" y="519248"/>
                </a:lnTo>
                <a:lnTo>
                  <a:pt x="0" y="519248"/>
                </a:lnTo>
                <a:lnTo>
                  <a:pt x="0" y="0"/>
                </a:lnTo>
                <a:close/>
              </a:path>
            </a:pathLst>
          </a:custGeom>
          <a:blipFill>
            <a:blip r:embed="rId4" cstate="print"/>
            <a:stretch>
              <a:fillRect/>
            </a:stretch>
          </a:blipFill>
        </p:spPr>
        <p:txBody>
          <a:bodyPr/>
          <a:lstStyle/>
          <a:p>
            <a:endParaRPr lang="en-US"/>
          </a:p>
        </p:txBody>
      </p:sp>
      <p:sp>
        <p:nvSpPr>
          <p:cNvPr id="5" name="TextBox 5"/>
          <p:cNvSpPr txBox="1"/>
          <p:nvPr/>
        </p:nvSpPr>
        <p:spPr>
          <a:xfrm>
            <a:off x="532800" y="967209"/>
            <a:ext cx="2376809" cy="448841"/>
          </a:xfrm>
          <a:prstGeom prst="rect">
            <a:avLst/>
          </a:prstGeom>
        </p:spPr>
        <p:txBody>
          <a:bodyPr lIns="0" tIns="0" rIns="0" bIns="0" rtlCol="0" anchor="t">
            <a:spAutoFit/>
          </a:bodyPr>
          <a:lstStyle/>
          <a:p>
            <a:pPr marL="0" lvl="1">
              <a:lnSpc>
                <a:spcPts val="3519"/>
              </a:lnSpc>
            </a:pPr>
            <a:r>
              <a:rPr lang="hi-IN" sz="3519" b="1" spc="-87" dirty="0">
                <a:solidFill>
                  <a:srgbClr val="0B5184"/>
                </a:solidFill>
                <a:latin typeface="Codec Pro Bold"/>
                <a:ea typeface="Codec Pro Bold"/>
                <a:cs typeface="Codec Pro Bold"/>
                <a:sym typeface="Codec Pro Bold"/>
              </a:rPr>
              <a:t>पासवर्ड</a:t>
            </a:r>
            <a:endParaRPr lang="en-US" sz="3519" b="1" spc="-87" dirty="0">
              <a:solidFill>
                <a:srgbClr val="0B5184"/>
              </a:solidFill>
              <a:latin typeface="Codec Pro Bold"/>
              <a:ea typeface="Codec Pro Bold"/>
              <a:cs typeface="Codec Pro Bold"/>
              <a:sym typeface="Codec Pro Bold"/>
            </a:endParaRP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2373176"/>
            <a:ext cx="4262400" cy="4472635"/>
          </a:xfrm>
          <a:prstGeom prst="rect">
            <a:avLst/>
          </a:prstGeom>
        </p:spPr>
        <p:txBody>
          <a:bodyPr lIns="0" tIns="0" rIns="0" bIns="0" rtlCol="0" anchor="t">
            <a:spAutoFit/>
          </a:bodyPr>
          <a:lstStyle/>
          <a:p>
            <a:pPr>
              <a:lnSpc>
                <a:spcPts val="1399"/>
              </a:lnSpc>
            </a:pPr>
            <a:r>
              <a:rPr lang="hi-IN" sz="999" b="1" dirty="0">
                <a:solidFill>
                  <a:srgbClr val="0B5184"/>
                </a:solidFill>
                <a:latin typeface="Montserrat Medium"/>
                <a:ea typeface="Montserrat Medium"/>
                <a:cs typeface="Montserrat Medium"/>
                <a:sym typeface="Montserrat Medium"/>
              </a:rPr>
              <a:t>हालाँकि आपके वित्तीय खातों की सुरक्षा के लिए कई बैंकों द्वारा मल्टी-फैक्टर ऑथेंटिकेशन (</a:t>
            </a:r>
            <a:r>
              <a:rPr lang="en-US" sz="999" b="1" dirty="0">
                <a:solidFill>
                  <a:srgbClr val="0B5184"/>
                </a:solidFill>
                <a:latin typeface="Montserrat Medium"/>
                <a:ea typeface="Montserrat Medium"/>
                <a:cs typeface="Montserrat Medium"/>
                <a:sym typeface="Montserrat Medium"/>
              </a:rPr>
              <a:t>MFA) </a:t>
            </a:r>
            <a:r>
              <a:rPr lang="hi-IN" sz="999" b="1" dirty="0">
                <a:solidFill>
                  <a:srgbClr val="0B5184"/>
                </a:solidFill>
                <a:latin typeface="Montserrat Medium"/>
                <a:ea typeface="Montserrat Medium"/>
                <a:cs typeface="Montserrat Medium"/>
                <a:sym typeface="Montserrat Medium"/>
              </a:rPr>
              <a:t>का प्रयोग किया जाता है, लेकिन यह महत्वपूर्ण है कि आप अपनी व्यक्तिगत जानकारी की सुरक्षा के लिए अपने सोशल मीडिया और</a:t>
            </a:r>
          </a:p>
          <a:p>
            <a:pPr>
              <a:lnSpc>
                <a:spcPts val="1399"/>
              </a:lnSpc>
            </a:pPr>
            <a:r>
              <a:rPr lang="hi-IN" sz="999" b="1" dirty="0">
                <a:solidFill>
                  <a:srgbClr val="0B5184"/>
                </a:solidFill>
                <a:latin typeface="Montserrat Medium"/>
                <a:ea typeface="Montserrat Medium"/>
                <a:cs typeface="Montserrat Medium"/>
                <a:sym typeface="Montserrat Medium"/>
              </a:rPr>
              <a:t>ईमेल जैसे अन्य अकाउंट में भी </a:t>
            </a:r>
            <a:r>
              <a:rPr lang="en-US" sz="999" b="1" dirty="0">
                <a:solidFill>
                  <a:srgbClr val="0B5184"/>
                </a:solidFill>
                <a:latin typeface="Montserrat Medium"/>
                <a:ea typeface="Montserrat Medium"/>
                <a:cs typeface="Montserrat Medium"/>
                <a:sym typeface="Montserrat Medium"/>
              </a:rPr>
              <a:t>MFA </a:t>
            </a:r>
            <a:r>
              <a:rPr lang="hi-IN" sz="999" b="1" dirty="0">
                <a:solidFill>
                  <a:srgbClr val="0B5184"/>
                </a:solidFill>
                <a:latin typeface="Montserrat Medium"/>
                <a:ea typeface="Montserrat Medium"/>
                <a:cs typeface="Montserrat Medium"/>
                <a:sym typeface="Montserrat Medium"/>
              </a:rPr>
              <a:t>का प्रयोग करें।</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en-US" sz="999" b="1" dirty="0">
                <a:solidFill>
                  <a:srgbClr val="0B5184"/>
                </a:solidFill>
                <a:latin typeface="Montserrat Bold"/>
                <a:ea typeface="Montserrat Bold"/>
                <a:cs typeface="Montserrat Bold"/>
                <a:sym typeface="Montserrat Bold"/>
              </a:rPr>
              <a:t>MFA </a:t>
            </a:r>
            <a:r>
              <a:rPr lang="hi-IN" sz="999" b="1" dirty="0">
                <a:solidFill>
                  <a:srgbClr val="0B5184"/>
                </a:solidFill>
                <a:latin typeface="Montserrat Bold"/>
                <a:ea typeface="Montserrat Bold"/>
                <a:cs typeface="Montserrat Bold"/>
                <a:sym typeface="Montserrat Bold"/>
              </a:rPr>
              <a:t>कैसे काम करता है:</a:t>
            </a:r>
            <a:endParaRPr lang="en-US" sz="999" b="1" dirty="0">
              <a:solidFill>
                <a:srgbClr val="0B5184"/>
              </a:solidFill>
              <a:latin typeface="Montserrat Bold"/>
              <a:ea typeface="Montserrat Bold"/>
              <a:cs typeface="Montserrat Bold"/>
              <a:sym typeface="Montserrat Bold"/>
            </a:endParaRPr>
          </a:p>
          <a:p>
            <a:pPr marL="215899" lvl="1" indent="-107950">
              <a:lnSpc>
                <a:spcPts val="1399"/>
              </a:lnSpc>
              <a:buFont typeface="Arial"/>
              <a:buChar char="•"/>
            </a:pPr>
            <a:r>
              <a:rPr lang="hi-IN" sz="999" b="1" dirty="0">
                <a:solidFill>
                  <a:srgbClr val="0B5184"/>
                </a:solidFill>
                <a:latin typeface="Montserrat Medium"/>
                <a:ea typeface="Montserrat Medium"/>
                <a:cs typeface="Montserrat Medium"/>
                <a:sym typeface="Montserrat Medium"/>
              </a:rPr>
              <a:t>सबसे पहले, आप अपने यूजरनेम और पासवर्ड से लॉग इन करते हैं।</a:t>
            </a:r>
            <a:endParaRPr lang="en-US" sz="999" b="1" dirty="0">
              <a:solidFill>
                <a:srgbClr val="0B5184"/>
              </a:solidFill>
              <a:latin typeface="Montserrat Medium"/>
              <a:ea typeface="Montserrat Medium"/>
              <a:cs typeface="Montserrat Medium"/>
              <a:sym typeface="Montserrat Medium"/>
            </a:endParaRPr>
          </a:p>
          <a:p>
            <a:pPr marL="215899" lvl="1" indent="-107950">
              <a:lnSpc>
                <a:spcPts val="1399"/>
              </a:lnSpc>
              <a:buFont typeface="Arial"/>
              <a:buChar char="•"/>
            </a:pPr>
            <a:r>
              <a:rPr lang="hi-IN" sz="999" b="1" dirty="0">
                <a:solidFill>
                  <a:srgbClr val="0B5184"/>
                </a:solidFill>
                <a:latin typeface="Montserrat Medium"/>
                <a:ea typeface="Montserrat Medium"/>
                <a:cs typeface="Montserrat Medium"/>
                <a:sym typeface="Montserrat Medium"/>
              </a:rPr>
              <a:t>फिर, </a:t>
            </a:r>
            <a:r>
              <a:rPr lang="en-US" sz="999" b="1" dirty="0">
                <a:solidFill>
                  <a:srgbClr val="0B5184"/>
                </a:solidFill>
                <a:latin typeface="Montserrat Medium"/>
                <a:ea typeface="Montserrat Medium"/>
                <a:cs typeface="Montserrat Medium"/>
                <a:sym typeface="Montserrat Medium"/>
              </a:rPr>
              <a:t>MFA </a:t>
            </a:r>
            <a:r>
              <a:rPr lang="hi-IN" sz="999" b="1" dirty="0">
                <a:solidFill>
                  <a:srgbClr val="0B5184"/>
                </a:solidFill>
                <a:latin typeface="Montserrat Medium"/>
                <a:ea typeface="Montserrat Medium"/>
                <a:cs typeface="Montserrat Medium"/>
                <a:sym typeface="Montserrat Medium"/>
              </a:rPr>
              <a:t>का प्रयोग करते हुए आपसे आपके फ़ोन या ऐप पर भेजे गए कोड के माध्यम से अपनी पहचान सत्यापित करने के लिए कहा जाता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en-US" sz="999" b="1" dirty="0">
                <a:solidFill>
                  <a:srgbClr val="0B5184"/>
                </a:solidFill>
                <a:latin typeface="Montserrat Bold"/>
                <a:ea typeface="Montserrat Bold"/>
                <a:cs typeface="Montserrat Bold"/>
                <a:sym typeface="Montserrat Bold"/>
              </a:rPr>
              <a:t>MFA </a:t>
            </a:r>
            <a:r>
              <a:rPr lang="hi-IN" sz="999" b="1" dirty="0">
                <a:solidFill>
                  <a:srgbClr val="0B5184"/>
                </a:solidFill>
                <a:latin typeface="Montserrat Bold"/>
                <a:ea typeface="Montserrat Bold"/>
                <a:cs typeface="Montserrat Bold"/>
                <a:sym typeface="Montserrat Bold"/>
              </a:rPr>
              <a:t>का प्रयोग महत्वपूर्ण क्यों है: </a:t>
            </a:r>
            <a:r>
              <a:rPr lang="en-US" sz="999" b="1" dirty="0">
                <a:solidFill>
                  <a:srgbClr val="0B5184"/>
                </a:solidFill>
                <a:latin typeface="Montserrat Bold"/>
                <a:ea typeface="Montserrat Bold"/>
                <a:cs typeface="Montserrat Bold"/>
                <a:sym typeface="Montserrat Bold"/>
              </a:rPr>
              <a:t>:</a:t>
            </a:r>
          </a:p>
          <a:p>
            <a:pPr marL="215899" lvl="1" indent="-107950">
              <a:lnSpc>
                <a:spcPts val="1399"/>
              </a:lnSpc>
              <a:buFont typeface="Arial"/>
              <a:buChar char="•"/>
            </a:pPr>
            <a:r>
              <a:rPr lang="hi-IN" sz="999" b="1" dirty="0">
                <a:solidFill>
                  <a:srgbClr val="0B5184"/>
                </a:solidFill>
                <a:latin typeface="Montserrat Medium"/>
                <a:ea typeface="Montserrat Medium"/>
                <a:cs typeface="Montserrat Medium"/>
                <a:sym typeface="Montserrat Medium"/>
              </a:rPr>
              <a:t>यदि कोई आपके पासवर्ड के बारे में जान जाता है तब भी अतिरिक्त प्रमाणीकरण के बिना वे आपके अकाउंट तक पहुँच प्राप्त नहीं कर पाएँगे।</a:t>
            </a:r>
            <a:endParaRPr lang="en-US" sz="999" b="1" dirty="0">
              <a:solidFill>
                <a:srgbClr val="0B5184"/>
              </a:solidFill>
              <a:latin typeface="Montserrat Medium"/>
              <a:ea typeface="Montserrat Medium"/>
              <a:cs typeface="Montserrat Medium"/>
              <a:sym typeface="Montserrat Medium"/>
            </a:endParaRPr>
          </a:p>
          <a:p>
            <a:pPr marL="215899" lvl="1" indent="-107950">
              <a:lnSpc>
                <a:spcPts val="1399"/>
              </a:lnSpc>
              <a:buFont typeface="Arial"/>
              <a:buChar char="•"/>
            </a:pPr>
            <a:r>
              <a:rPr lang="hi-IN" sz="999" b="1" dirty="0">
                <a:solidFill>
                  <a:srgbClr val="0B5184"/>
                </a:solidFill>
                <a:latin typeface="Montserrat Medium"/>
                <a:ea typeface="Montserrat Medium"/>
                <a:cs typeface="Montserrat Medium"/>
                <a:sym typeface="Montserrat Medium"/>
              </a:rPr>
              <a:t>यह फ़िशिंग, हैकिंग और धोखाधड़ी के विरुद्ध आपको अतिरिक्त सुरक्षा परत प्रदान करता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a:p>
            <a:pPr>
              <a:lnSpc>
                <a:spcPts val="1399"/>
              </a:lnSpc>
            </a:pPr>
            <a:r>
              <a:rPr lang="en-US" sz="999" b="1" dirty="0">
                <a:solidFill>
                  <a:srgbClr val="0B5184"/>
                </a:solidFill>
                <a:latin typeface="Montserrat Bold"/>
                <a:ea typeface="Montserrat Bold"/>
                <a:cs typeface="Montserrat Bold"/>
                <a:sym typeface="Montserrat Bold"/>
              </a:rPr>
              <a:t>MFA </a:t>
            </a:r>
            <a:r>
              <a:rPr lang="hi-IN" sz="999" b="1" dirty="0">
                <a:solidFill>
                  <a:srgbClr val="0B5184"/>
                </a:solidFill>
                <a:latin typeface="Montserrat Bold"/>
                <a:ea typeface="Montserrat Bold"/>
                <a:cs typeface="Montserrat Bold"/>
                <a:sym typeface="Montserrat Bold"/>
              </a:rPr>
              <a:t>को कैसे सक्रिय करें</a:t>
            </a:r>
            <a:r>
              <a:rPr lang="en-US" sz="999" b="1" dirty="0">
                <a:solidFill>
                  <a:srgbClr val="0B5184"/>
                </a:solidFill>
                <a:latin typeface="Montserrat Bold"/>
                <a:ea typeface="Montserrat Bold"/>
                <a:cs typeface="Montserrat Bold"/>
                <a:sym typeface="Montserrat Bold"/>
              </a:rPr>
              <a:t>:</a:t>
            </a:r>
          </a:p>
          <a:p>
            <a:pPr marL="215899" lvl="1" indent="-107950">
              <a:lnSpc>
                <a:spcPts val="1399"/>
              </a:lnSpc>
              <a:buFont typeface="Arial"/>
              <a:buChar char="•"/>
            </a:pPr>
            <a:r>
              <a:rPr lang="hi-IN" sz="999" b="1" dirty="0">
                <a:solidFill>
                  <a:srgbClr val="0B5184"/>
                </a:solidFill>
                <a:latin typeface="Montserrat Bold"/>
                <a:ea typeface="Montserrat Bold"/>
                <a:cs typeface="Montserrat Bold"/>
                <a:sym typeface="Montserrat Bold"/>
              </a:rPr>
              <a:t>सोशल मीडिया: अपने अकाउंट की सेटिंग में जाएँ (जिसे आप आमतौर पर "</a:t>
            </a:r>
            <a:r>
              <a:rPr lang="en-US" sz="999" b="1" dirty="0">
                <a:solidFill>
                  <a:srgbClr val="0B5184"/>
                </a:solidFill>
                <a:latin typeface="Montserrat Bold"/>
                <a:ea typeface="Montserrat Bold"/>
                <a:cs typeface="Montserrat Bold"/>
                <a:sym typeface="Montserrat Bold"/>
              </a:rPr>
              <a:t>Security" </a:t>
            </a:r>
            <a:r>
              <a:rPr lang="hi-IN" sz="999" b="1" dirty="0">
                <a:solidFill>
                  <a:srgbClr val="0B5184"/>
                </a:solidFill>
                <a:latin typeface="Montserrat Bold"/>
                <a:ea typeface="Montserrat Bold"/>
                <a:cs typeface="Montserrat Bold"/>
                <a:sym typeface="Montserrat Bold"/>
              </a:rPr>
              <a:t>या "</a:t>
            </a:r>
            <a:r>
              <a:rPr lang="en-US" sz="999" b="1" dirty="0">
                <a:solidFill>
                  <a:srgbClr val="0B5184"/>
                </a:solidFill>
                <a:latin typeface="Montserrat Bold"/>
                <a:ea typeface="Montserrat Bold"/>
                <a:cs typeface="Montserrat Bold"/>
                <a:sym typeface="Montserrat Bold"/>
              </a:rPr>
              <a:t>Privacy" </a:t>
            </a:r>
            <a:r>
              <a:rPr lang="hi-IN" sz="999" b="1" dirty="0">
                <a:solidFill>
                  <a:srgbClr val="0B5184"/>
                </a:solidFill>
                <a:latin typeface="Montserrat Bold"/>
                <a:ea typeface="Montserrat Bold"/>
                <a:cs typeface="Montserrat Bold"/>
                <a:sym typeface="Montserrat Bold"/>
              </a:rPr>
              <a:t>के अंतर्गत देख सकते हैं ) और टू-फैक्टर ऑथेंटिकेशन (2</a:t>
            </a:r>
            <a:r>
              <a:rPr lang="en-US" sz="999" b="1" dirty="0">
                <a:solidFill>
                  <a:srgbClr val="0B5184"/>
                </a:solidFill>
                <a:latin typeface="Montserrat Bold"/>
                <a:ea typeface="Montserrat Bold"/>
                <a:cs typeface="Montserrat Bold"/>
                <a:sym typeface="Montserrat Bold"/>
              </a:rPr>
              <a:t>FA) </a:t>
            </a:r>
            <a:r>
              <a:rPr lang="hi-IN" sz="999" b="1" dirty="0">
                <a:solidFill>
                  <a:srgbClr val="0B5184"/>
                </a:solidFill>
                <a:latin typeface="Montserrat Bold"/>
                <a:ea typeface="Montserrat Bold"/>
                <a:cs typeface="Montserrat Bold"/>
                <a:sym typeface="Montserrat Bold"/>
              </a:rPr>
              <a:t>का विकल्प देखें। लगभग सभी लोकप्रिय प्लेटफ़ॉर्म जैसे कि फ़ेसबुक, इंस्टाग्राम और ट्विटर द्वारा यह सुविधा प्रदान की जाती है।</a:t>
            </a:r>
            <a:endParaRPr lang="en-US" sz="999" b="1" dirty="0">
              <a:solidFill>
                <a:srgbClr val="0B5184"/>
              </a:solidFill>
              <a:latin typeface="Montserrat Medium"/>
              <a:ea typeface="Montserrat Medium"/>
              <a:cs typeface="Montserrat Medium"/>
              <a:sym typeface="Montserrat Medium"/>
            </a:endParaRPr>
          </a:p>
          <a:p>
            <a:pPr marL="215899" lvl="1" indent="-107950">
              <a:lnSpc>
                <a:spcPts val="1399"/>
              </a:lnSpc>
              <a:buFont typeface="Arial"/>
              <a:buChar char="•"/>
            </a:pPr>
            <a:r>
              <a:rPr lang="hi-IN" sz="999" b="1" dirty="0">
                <a:solidFill>
                  <a:srgbClr val="0B5184"/>
                </a:solidFill>
                <a:latin typeface="Montserrat Bold"/>
                <a:ea typeface="Montserrat Bold"/>
                <a:cs typeface="Montserrat Bold"/>
                <a:sym typeface="Montserrat Bold"/>
              </a:rPr>
              <a:t>ईमेल: अधिकांश ईमेल प्रदाताओं जैसे कि </a:t>
            </a:r>
            <a:r>
              <a:rPr lang="en-US" sz="999" b="1" dirty="0">
                <a:solidFill>
                  <a:srgbClr val="0B5184"/>
                </a:solidFill>
                <a:latin typeface="Montserrat Bold"/>
                <a:ea typeface="Montserrat Bold"/>
                <a:cs typeface="Montserrat Bold"/>
                <a:sym typeface="Montserrat Bold"/>
              </a:rPr>
              <a:t>Gmail </a:t>
            </a:r>
            <a:r>
              <a:rPr lang="hi-IN" sz="999" b="1" dirty="0">
                <a:solidFill>
                  <a:srgbClr val="0B5184"/>
                </a:solidFill>
                <a:latin typeface="Montserrat Bold"/>
                <a:ea typeface="Montserrat Bold"/>
                <a:cs typeface="Montserrat Bold"/>
                <a:sym typeface="Montserrat Bold"/>
              </a:rPr>
              <a:t>या </a:t>
            </a:r>
            <a:r>
              <a:rPr lang="en-US" sz="999" b="1" dirty="0">
                <a:solidFill>
                  <a:srgbClr val="0B5184"/>
                </a:solidFill>
                <a:latin typeface="Montserrat Bold"/>
                <a:ea typeface="Montserrat Bold"/>
                <a:cs typeface="Montserrat Bold"/>
                <a:sym typeface="Montserrat Bold"/>
              </a:rPr>
              <a:t>Outlook </a:t>
            </a:r>
            <a:r>
              <a:rPr lang="hi-IN" sz="999" b="1" dirty="0">
                <a:solidFill>
                  <a:srgbClr val="0B5184"/>
                </a:solidFill>
                <a:latin typeface="Montserrat Bold"/>
                <a:ea typeface="Montserrat Bold"/>
                <a:cs typeface="Montserrat Bold"/>
                <a:sym typeface="Montserrat Bold"/>
              </a:rPr>
              <a:t>द्वारा आपको अपने अकाउंट की सिक्युरिटी सेटिंग्स में </a:t>
            </a:r>
            <a:r>
              <a:rPr lang="en-US" sz="999" b="1" dirty="0">
                <a:solidFill>
                  <a:srgbClr val="0B5184"/>
                </a:solidFill>
                <a:latin typeface="Montserrat Bold"/>
                <a:ea typeface="Montserrat Bold"/>
                <a:cs typeface="Montserrat Bold"/>
                <a:sym typeface="Montserrat Bold"/>
              </a:rPr>
              <a:t>MFA </a:t>
            </a:r>
            <a:r>
              <a:rPr lang="hi-IN" sz="999" b="1" dirty="0">
                <a:solidFill>
                  <a:srgbClr val="0B5184"/>
                </a:solidFill>
                <a:latin typeface="Montserrat Bold"/>
                <a:ea typeface="Montserrat Bold"/>
                <a:cs typeface="Montserrat Bold"/>
                <a:sym typeface="Montserrat Bold"/>
              </a:rPr>
              <a:t>सक्रिय करने का विकल्प प्रदान किया जाता है।</a:t>
            </a:r>
            <a:endParaRPr lang="en-US" sz="999" b="1" dirty="0">
              <a:solidFill>
                <a:srgbClr val="0B5184"/>
              </a:solidFill>
              <a:latin typeface="Montserrat Medium"/>
              <a:ea typeface="Montserrat Medium"/>
              <a:cs typeface="Montserrat Medium"/>
              <a:sym typeface="Montserrat Medium"/>
            </a:endParaRPr>
          </a:p>
          <a:p>
            <a:pPr algn="l">
              <a:lnSpc>
                <a:spcPts val="1399"/>
              </a:lnSpc>
            </a:pPr>
            <a:endParaRPr lang="en-US" sz="999" b="1" dirty="0">
              <a:solidFill>
                <a:srgbClr val="0B5184"/>
              </a:solidFill>
              <a:latin typeface="Montserrat Medium"/>
              <a:ea typeface="Montserrat Medium"/>
              <a:cs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002450" y="1124115"/>
            <a:ext cx="792750" cy="874758"/>
          </a:xfrm>
          <a:custGeom>
            <a:avLst/>
            <a:gdLst/>
            <a:ahLst/>
            <a:cxnLst/>
            <a:rect l="l" t="t" r="r" b="b"/>
            <a:pathLst>
              <a:path w="792750" h="874758">
                <a:moveTo>
                  <a:pt x="0" y="0"/>
                </a:moveTo>
                <a:lnTo>
                  <a:pt x="792750" y="0"/>
                </a:lnTo>
                <a:lnTo>
                  <a:pt x="792750" y="874758"/>
                </a:lnTo>
                <a:lnTo>
                  <a:pt x="0" y="874758"/>
                </a:lnTo>
                <a:lnTo>
                  <a:pt x="0" y="0"/>
                </a:lnTo>
                <a:close/>
              </a:path>
            </a:pathLst>
          </a:custGeom>
          <a:blipFill>
            <a:blip r:embed="rId4" cstate="print"/>
            <a:stretch>
              <a:fillRect/>
            </a:stretch>
          </a:blipFill>
        </p:spPr>
        <p:txBody>
          <a:bodyPr/>
          <a:lstStyle/>
          <a:p>
            <a:endParaRPr lang="en-US"/>
          </a:p>
        </p:txBody>
      </p:sp>
      <p:sp>
        <p:nvSpPr>
          <p:cNvPr id="5" name="TextBox 5"/>
          <p:cNvSpPr txBox="1"/>
          <p:nvPr/>
        </p:nvSpPr>
        <p:spPr>
          <a:xfrm>
            <a:off x="532800" y="1083187"/>
            <a:ext cx="3182184" cy="899926"/>
          </a:xfrm>
          <a:prstGeom prst="rect">
            <a:avLst/>
          </a:prstGeom>
        </p:spPr>
        <p:txBody>
          <a:bodyPr lIns="0" tIns="0" rIns="0" bIns="0" rtlCol="0" anchor="t">
            <a:spAutoFit/>
          </a:bodyPr>
          <a:lstStyle/>
          <a:p>
            <a:pPr marL="0" lvl="1">
              <a:lnSpc>
                <a:spcPts val="3519"/>
              </a:lnSpc>
            </a:pPr>
            <a:r>
              <a:rPr lang="hi-IN" sz="3420" b="1" spc="-87" dirty="0">
                <a:solidFill>
                  <a:srgbClr val="0B5184"/>
                </a:solidFill>
                <a:latin typeface="Codec Pro Bold"/>
                <a:ea typeface="Codec Pro Bold"/>
                <a:cs typeface="Codec Pro Bold"/>
                <a:sym typeface="Codec Pro Bold"/>
              </a:rPr>
              <a:t>मल्टी</a:t>
            </a:r>
            <a:r>
              <a:rPr lang="en-US" sz="3420" b="1" spc="-87" dirty="0">
                <a:solidFill>
                  <a:srgbClr val="0B5184"/>
                </a:solidFill>
                <a:latin typeface="Codec Pro Bold"/>
                <a:ea typeface="Codec Pro Bold"/>
                <a:cs typeface="Codec Pro Bold"/>
                <a:sym typeface="Codec Pro Bold"/>
              </a:rPr>
              <a:t>-</a:t>
            </a:r>
            <a:r>
              <a:rPr lang="hi-IN" sz="3420" b="1" spc="-87" dirty="0">
                <a:solidFill>
                  <a:srgbClr val="0B5184"/>
                </a:solidFill>
                <a:latin typeface="Codec Pro Bold"/>
                <a:ea typeface="Codec Pro Bold"/>
                <a:cs typeface="Codec Pro Bold"/>
                <a:sym typeface="Codec Pro Bold"/>
              </a:rPr>
              <a:t>फैक्टर ऑथेंटिकेशन </a:t>
            </a:r>
            <a:endParaRPr lang="en-US" sz="3420" b="1" spc="-87" dirty="0">
              <a:solidFill>
                <a:srgbClr val="0B5184"/>
              </a:solidFill>
              <a:latin typeface="Codec Pro Bold"/>
              <a:ea typeface="Codec Pro Bold"/>
              <a:cs typeface="Codec Pro Bold"/>
              <a:sym typeface="Codec Pro Bold"/>
            </a:endParaRPr>
          </a:p>
        </p:txBody>
      </p:sp>
      <p:sp>
        <p:nvSpPr>
          <p:cNvPr id="6" name="TextBox 6"/>
          <p:cNvSpPr txBox="1"/>
          <p:nvPr/>
        </p:nvSpPr>
        <p:spPr>
          <a:xfrm>
            <a:off x="3275348" y="531857"/>
            <a:ext cx="1519852"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@idcareaus</a:t>
            </a: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algn="l">
              <a:lnSpc>
                <a:spcPts val="998"/>
              </a:lnSpc>
            </a:pPr>
            <a:r>
              <a:rPr lang="en-US" sz="916" b="1" spc="7">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46149"/>
          </a:xfrm>
          <a:prstGeom prst="rect">
            <a:avLst/>
          </a:prstGeom>
        </p:spPr>
        <p:txBody>
          <a:bodyPr lIns="0" tIns="0" rIns="0" bIns="0" rtlCol="0" anchor="t">
            <a:spAutoFit/>
          </a:bodyPr>
          <a:lstStyle/>
          <a:p>
            <a:pPr algn="r">
              <a:lnSpc>
                <a:spcPts val="998"/>
              </a:lnSpc>
            </a:pPr>
            <a:r>
              <a:rPr lang="en-US" sz="916" b="1" spc="7">
                <a:solidFill>
                  <a:srgbClr val="0B5184"/>
                </a:solidFill>
                <a:latin typeface="Codec Pro Bold"/>
                <a:ea typeface="Codec Pro Bold"/>
                <a:cs typeface="Codec Pro Bold"/>
                <a:sym typeface="Codec Pro Bold"/>
              </a:rPr>
              <a:t>05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1981</Words>
  <Application>Microsoft Macintosh PowerPoint</Application>
  <PresentationFormat>Custom</PresentationFormat>
  <Paragraphs>224</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Canva Sans Bold</vt:lpstr>
      <vt:lpstr>Montserrat Semi-Bold Italics</vt:lpstr>
      <vt:lpstr>Montserrat Semi-Bold</vt:lpstr>
      <vt:lpstr>Arial</vt:lpstr>
      <vt:lpstr>Codec Pro Bold</vt:lpstr>
      <vt:lpstr>Montserrat Bold</vt:lpstr>
      <vt:lpstr>Montserrat</vt:lpstr>
      <vt:lpstr>Montserrat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IDCARE Essentials (Booklet (Small))</dc:title>
  <dc:creator>Varun Sud</dc:creator>
  <cp:lastModifiedBy>Bianca Jolly</cp:lastModifiedBy>
  <cp:revision>27</cp:revision>
  <dcterms:created xsi:type="dcterms:W3CDTF">2006-08-16T00:00:00Z</dcterms:created>
  <dcterms:modified xsi:type="dcterms:W3CDTF">2025-06-10T01:42:17Z</dcterms:modified>
  <dc:identifier>DAGl-EIN7YY</dc:identifier>
</cp:coreProperties>
</file>